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handoutMasterIdLst>
    <p:handoutMasterId r:id="rId24"/>
  </p:handoutMasterIdLst>
  <p:sldIdLst>
    <p:sldId id="256" r:id="rId2"/>
    <p:sldId id="258" r:id="rId3"/>
    <p:sldId id="278" r:id="rId4"/>
    <p:sldId id="257" r:id="rId5"/>
    <p:sldId id="259" r:id="rId6"/>
    <p:sldId id="281" r:id="rId7"/>
    <p:sldId id="270" r:id="rId8"/>
    <p:sldId id="265" r:id="rId9"/>
    <p:sldId id="264" r:id="rId10"/>
    <p:sldId id="284" r:id="rId11"/>
    <p:sldId id="260" r:id="rId12"/>
    <p:sldId id="261" r:id="rId13"/>
    <p:sldId id="263" r:id="rId14"/>
    <p:sldId id="268" r:id="rId15"/>
    <p:sldId id="269" r:id="rId16"/>
    <p:sldId id="267" r:id="rId17"/>
    <p:sldId id="262" r:id="rId18"/>
    <p:sldId id="277" r:id="rId19"/>
    <p:sldId id="273" r:id="rId20"/>
    <p:sldId id="308" r:id="rId21"/>
    <p:sldId id="306" r:id="rId22"/>
  </p:sldIdLst>
  <p:sldSz cx="18288000" cy="10287000"/>
  <p:notesSz cx="6858000" cy="9144000"/>
  <p:embeddedFontLst>
    <p:embeddedFont>
      <p:font typeface="#9Slide03 IcielUni Sans Heavy" panose="00000500000000000000" pitchFamily="2" charset="0"/>
      <p:bold r:id="rId25"/>
    </p:embeddedFont>
    <p:embeddedFont>
      <p:font typeface="Calibri" panose="020F0502020204030204" pitchFamily="34" charset="0"/>
      <p:regular r:id="rId26"/>
      <p:bold r:id="rId27"/>
      <p:italic r:id="rId28"/>
      <p:boldItalic r:id="rId29"/>
    </p:embeddedFont>
    <p:embeddedFont>
      <p:font typeface="iCiel Pony" panose="020B0604020202020204" charset="0"/>
      <p:regular r:id="rId30"/>
    </p:embeddedFont>
    <p:embeddedFont>
      <p:font typeface="Muli Bold Bold Italics" panose="020B0604020202020204" charset="0"/>
      <p:boldItalic r:id="rId31"/>
    </p:embeddedFont>
    <p:embeddedFont>
      <p:font typeface="Muli Extra Light" panose="020B0604020202020204" charset="0"/>
      <p:regular r:id="rId32"/>
    </p:embeddedFont>
    <p:embeddedFont>
      <p:font typeface="Muli Regular" panose="020B0604020202020204" charset="0"/>
      <p:regular r:id="rId33"/>
    </p:embeddedFont>
    <p:embeddedFont>
      <p:font typeface="SVN-Shintia Script"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4">
          <p15:clr>
            <a:srgbClr val="A4A3A4"/>
          </p15:clr>
        </p15:guide>
        <p15:guide id="2" pos="2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DF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25" d="100"/>
          <a:sy n="25" d="100"/>
        </p:scale>
        <p:origin x="2796" y="1470"/>
      </p:cViewPr>
      <p:guideLst>
        <p:guide orient="horz" pos="2094"/>
        <p:guide pos="287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9/18/2021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0EAF85B-4D3C-4AA2-A75D-F5E3212CC97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jpeg"/><Relationship Id="rId7"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45.jpe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19" Type="http://schemas.openxmlformats.org/officeDocument/2006/relationships/image" Target="../media/image12.pn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7.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11.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9.jpe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31" r="958" b="989"/>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4403" r="43667"/>
          <a:stretch>
            <a:fillRect/>
          </a:stretch>
        </p:blipFill>
        <p:spPr>
          <a:xfrm rot="-5665821">
            <a:off x="4374234" y="-2148801"/>
            <a:ext cx="4954518" cy="14430689"/>
          </a:xfrm>
          <a:prstGeom prst="rect">
            <a:avLst/>
          </a:prstGeom>
        </p:spPr>
      </p:pic>
      <p:pic>
        <p:nvPicPr>
          <p:cNvPr id="3" name="Picture 3"/>
          <p:cNvPicPr>
            <a:picLocks noChangeAspect="1"/>
          </p:cNvPicPr>
          <p:nvPr/>
        </p:nvPicPr>
        <p:blipFill>
          <a:blip r:embed="rId4"/>
          <a:srcRect/>
          <a:stretch>
            <a:fillRect/>
          </a:stretch>
        </p:blipFill>
        <p:spPr>
          <a:xfrm rot="10538681">
            <a:off x="5339421" y="-1207375"/>
            <a:ext cx="13052707" cy="2414751"/>
          </a:xfrm>
          <a:prstGeom prst="rect">
            <a:avLst/>
          </a:prstGeom>
        </p:spPr>
      </p:pic>
      <p:pic>
        <p:nvPicPr>
          <p:cNvPr id="4" name="Picture 4"/>
          <p:cNvPicPr>
            <a:picLocks noChangeAspect="1"/>
          </p:cNvPicPr>
          <p:nvPr/>
        </p:nvPicPr>
        <p:blipFill>
          <a:blip r:embed="rId5"/>
          <a:srcRect/>
          <a:stretch>
            <a:fillRect/>
          </a:stretch>
        </p:blipFill>
        <p:spPr>
          <a:xfrm rot="-10294228">
            <a:off x="9024716" y="9028108"/>
            <a:ext cx="9888315" cy="2175429"/>
          </a:xfrm>
          <a:prstGeom prst="rect">
            <a:avLst/>
          </a:prstGeom>
        </p:spPr>
      </p:pic>
      <p:pic>
        <p:nvPicPr>
          <p:cNvPr id="5" name="Picture 5"/>
          <p:cNvPicPr>
            <a:picLocks noChangeAspect="1"/>
          </p:cNvPicPr>
          <p:nvPr/>
        </p:nvPicPr>
        <p:blipFill>
          <a:blip r:embed="rId6"/>
          <a:srcRect/>
          <a:stretch>
            <a:fillRect/>
          </a:stretch>
        </p:blipFill>
        <p:spPr>
          <a:xfrm>
            <a:off x="-929848" y="-625337"/>
            <a:ext cx="8239225" cy="1730237"/>
          </a:xfrm>
          <a:prstGeom prst="rect">
            <a:avLst/>
          </a:prstGeom>
        </p:spPr>
      </p:pic>
      <p:pic>
        <p:nvPicPr>
          <p:cNvPr id="6" name="Picture 6"/>
          <p:cNvPicPr>
            <a:picLocks noChangeAspect="1"/>
          </p:cNvPicPr>
          <p:nvPr/>
        </p:nvPicPr>
        <p:blipFill>
          <a:blip r:embed="rId7"/>
          <a:srcRect/>
          <a:stretch>
            <a:fillRect/>
          </a:stretch>
        </p:blipFill>
        <p:spPr>
          <a:xfrm>
            <a:off x="-396231" y="9655836"/>
            <a:ext cx="9817654" cy="1914443"/>
          </a:xfrm>
          <a:prstGeom prst="rect">
            <a:avLst/>
          </a:prstGeom>
        </p:spPr>
      </p:pic>
      <p:sp>
        <p:nvSpPr>
          <p:cNvPr id="7" name="TextBox 7"/>
          <p:cNvSpPr txBox="1"/>
          <p:nvPr/>
        </p:nvSpPr>
        <p:spPr>
          <a:xfrm rot="-292885">
            <a:off x="273329" y="5297513"/>
            <a:ext cx="14443167" cy="1673339"/>
          </a:xfrm>
          <a:prstGeom prst="rect">
            <a:avLst/>
          </a:prstGeom>
        </p:spPr>
        <p:txBody>
          <a:bodyPr lIns="0" tIns="0" rIns="0" bIns="0" rtlCol="0" anchor="t">
            <a:spAutoFit/>
          </a:bodyPr>
          <a:lstStyle/>
          <a:p>
            <a:pPr>
              <a:lnSpc>
                <a:spcPts val="13100"/>
              </a:lnSpc>
            </a:pPr>
            <a:r>
              <a:rPr lang="en-US" sz="10915" spc="-109">
                <a:solidFill>
                  <a:srgbClr val="050A30"/>
                </a:solidFill>
                <a:latin typeface="Muli Bold Bold Italics" panose="00000900000000000000"/>
              </a:rPr>
              <a:t>Luyện tập tả cảnh</a:t>
            </a:r>
          </a:p>
        </p:txBody>
      </p:sp>
      <p:sp>
        <p:nvSpPr>
          <p:cNvPr id="8" name="TextBox 8"/>
          <p:cNvSpPr txBox="1"/>
          <p:nvPr/>
        </p:nvSpPr>
        <p:spPr>
          <a:xfrm rot="-307584">
            <a:off x="108253" y="2529577"/>
            <a:ext cx="10962159" cy="2914015"/>
          </a:xfrm>
          <a:prstGeom prst="rect">
            <a:avLst/>
          </a:prstGeom>
        </p:spPr>
        <p:txBody>
          <a:bodyPr lIns="0" tIns="0" rIns="0" bIns="0" rtlCol="0" anchor="t">
            <a:spAutoFit/>
          </a:bodyPr>
          <a:lstStyle/>
          <a:p>
            <a:pPr algn="ctr">
              <a:lnSpc>
                <a:spcPts val="13040"/>
              </a:lnSpc>
            </a:pPr>
            <a:r>
              <a:rPr lang="en-US" sz="9315">
                <a:solidFill>
                  <a:srgbClr val="147E93"/>
                </a:solidFill>
                <a:latin typeface="iCiel Pony" panose="02000000000000000000"/>
              </a:rPr>
              <a:t>Tập làm văn</a:t>
            </a:r>
            <a:r>
              <a:rPr lang="en-GB" altLang="en-US" sz="9315">
                <a:solidFill>
                  <a:srgbClr val="147E93"/>
                </a:solidFill>
                <a:latin typeface="iCiel Pony" panose="02000000000000000000"/>
              </a:rPr>
              <a:t> 5</a:t>
            </a:r>
            <a:endParaRPr lang="en-US" sz="9315">
              <a:solidFill>
                <a:srgbClr val="147E93"/>
              </a:solidFill>
              <a:latin typeface="iCiel Pony" panose="02000000000000000000"/>
            </a:endParaRPr>
          </a:p>
          <a:p>
            <a:pPr algn="ctr">
              <a:lnSpc>
                <a:spcPts val="9685"/>
              </a:lnSpc>
            </a:pPr>
            <a:r>
              <a:rPr lang="en-US" sz="6920">
                <a:solidFill>
                  <a:srgbClr val="147E93"/>
                </a:solidFill>
                <a:latin typeface="iCiel Pony" panose="02000000000000000000"/>
              </a:rPr>
              <a:t>(Tuần 3 - Tiết 1</a:t>
            </a:r>
            <a:r>
              <a:rPr lang="en-GB" altLang="en-US" sz="6920">
                <a:solidFill>
                  <a:srgbClr val="147E93"/>
                </a:solidFill>
                <a:latin typeface="iCiel Pony" panose="02000000000000000000"/>
              </a:rPr>
              <a:t>, tr 31</a:t>
            </a:r>
            <a:r>
              <a:rPr lang="en-US" sz="6920">
                <a:solidFill>
                  <a:srgbClr val="147E93"/>
                </a:solidFill>
                <a:latin typeface="iCiel Pony" panose="02000000000000000000"/>
              </a:rPr>
              <a:t>)</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5400000">
            <a:off x="6751955" y="6525895"/>
            <a:ext cx="3321050" cy="5395595"/>
          </a:xfrm>
          <a:prstGeom prst="rect">
            <a:avLst/>
          </a:prstGeom>
        </p:spPr>
      </p:pic>
      <p:pic>
        <p:nvPicPr>
          <p:cNvPr id="9" name="Picture 8"/>
          <p:cNvPicPr>
            <a:picLocks noChangeAspect="1"/>
          </p:cNvPicPr>
          <p:nvPr/>
        </p:nvPicPr>
        <p:blipFill>
          <a:blip r:embed="rId3"/>
          <a:srcRect/>
          <a:stretch>
            <a:fillRect/>
          </a:stretch>
        </p:blipFill>
        <p:spPr>
          <a:xfrm>
            <a:off x="1295400" y="6819900"/>
            <a:ext cx="8011160" cy="4808855"/>
          </a:xfrm>
          <a:prstGeom prst="rect">
            <a:avLst/>
          </a:prstGeom>
        </p:spPr>
      </p:pic>
      <p:pic>
        <p:nvPicPr>
          <p:cNvPr id="2" name="Picture 1" descr="unnamed"/>
          <p:cNvPicPr>
            <a:picLocks noChangeAspect="1"/>
          </p:cNvPicPr>
          <p:nvPr/>
        </p:nvPicPr>
        <p:blipFill>
          <a:blip r:embed="rId4"/>
          <a:stretch>
            <a:fillRect/>
          </a:stretch>
        </p:blipFill>
        <p:spPr>
          <a:xfrm>
            <a:off x="12420600" y="1339850"/>
            <a:ext cx="7314565" cy="9105900"/>
          </a:xfrm>
          <a:prstGeom prst="rect">
            <a:avLst/>
          </a:prstGeom>
        </p:spPr>
      </p:pic>
      <p:pic>
        <p:nvPicPr>
          <p:cNvPr id="7" name="Picture 7"/>
          <p:cNvPicPr>
            <a:picLocks noChangeAspect="1"/>
          </p:cNvPicPr>
          <p:nvPr/>
        </p:nvPicPr>
        <p:blipFill>
          <a:blip r:embed="rId5"/>
          <a:srcRect l="10751" t="33751" r="20014"/>
          <a:stretch>
            <a:fillRect/>
          </a:stretch>
        </p:blipFill>
        <p:spPr>
          <a:xfrm rot="20952736" flipV="1">
            <a:off x="877570" y="8488045"/>
            <a:ext cx="11490325" cy="3134360"/>
          </a:xfrm>
          <a:prstGeom prst="rect">
            <a:avLst/>
          </a:prstGeom>
        </p:spPr>
      </p:pic>
      <p:pic>
        <p:nvPicPr>
          <p:cNvPr id="8" name="Picture 8"/>
          <p:cNvPicPr>
            <a:picLocks noChangeAspect="1"/>
          </p:cNvPicPr>
          <p:nvPr/>
        </p:nvPicPr>
        <p:blipFill>
          <a:blip r:embed="rId6"/>
          <a:srcRect/>
          <a:stretch>
            <a:fillRect/>
          </a:stretch>
        </p:blipFill>
        <p:spPr>
          <a:xfrm rot="-239065">
            <a:off x="11861800" y="9265285"/>
            <a:ext cx="8300085" cy="2072640"/>
          </a:xfrm>
          <a:prstGeom prst="rect">
            <a:avLst/>
          </a:prstGeom>
        </p:spPr>
      </p:pic>
      <p:pic>
        <p:nvPicPr>
          <p:cNvPr id="19" name="Picture 3"/>
          <p:cNvPicPr>
            <a:picLocks noChangeAspect="1"/>
          </p:cNvPicPr>
          <p:nvPr/>
        </p:nvPicPr>
        <p:blipFill>
          <a:blip r:embed="rId6"/>
          <a:srcRect/>
          <a:stretch>
            <a:fillRect/>
          </a:stretch>
        </p:blipFill>
        <p:spPr>
          <a:xfrm rot="21000000">
            <a:off x="11077575" y="-46355"/>
            <a:ext cx="9744710" cy="2096770"/>
          </a:xfrm>
          <a:prstGeom prst="rect">
            <a:avLst/>
          </a:prstGeom>
        </p:spPr>
      </p:pic>
      <p:sp>
        <p:nvSpPr>
          <p:cNvPr id="100" name="Text Box 99"/>
          <p:cNvSpPr txBox="1"/>
          <p:nvPr/>
        </p:nvSpPr>
        <p:spPr>
          <a:xfrm>
            <a:off x="1650683" y="2840404"/>
            <a:ext cx="9459595" cy="3784600"/>
          </a:xfrm>
          <a:prstGeom prst="rect">
            <a:avLst/>
          </a:prstGeom>
          <a:noFill/>
          <a:ln w="9525">
            <a:noFill/>
          </a:ln>
        </p:spPr>
        <p:txBody>
          <a:bodyPr wrap="square">
            <a:spAutoFit/>
          </a:bodyPr>
          <a:lstStyle/>
          <a:p>
            <a:pPr indent="0"/>
            <a:r>
              <a:rPr lang="en-GB" sz="4000" b="1">
                <a:latin typeface="Times New Roman" panose="02020603050405020304" pitchFamily="18" charset="0"/>
                <a:cs typeface="Times New Roman" panose="02020603050405020304" pitchFamily="18" charset="0"/>
              </a:rPr>
              <a:t>-</a:t>
            </a:r>
            <a:r>
              <a:rPr sz="4000" b="1">
                <a:latin typeface="Times New Roman" panose="02020603050405020304" pitchFamily="18" charset="0"/>
                <a:cs typeface="Times New Roman" panose="02020603050405020304" pitchFamily="18" charset="0"/>
              </a:rPr>
              <a:t> Trời rạng dần</a:t>
            </a:r>
            <a:r>
              <a:rPr lang="en-GB" sz="4000" b="1">
                <a:latin typeface="Times New Roman" panose="02020603050405020304" pitchFamily="18" charset="0"/>
                <a:cs typeface="Times New Roman" panose="02020603050405020304" pitchFamily="18" charset="0"/>
              </a:rPr>
              <a:t>.</a:t>
            </a:r>
            <a:endParaRPr sz="4000" b="1">
              <a:latin typeface="Times New Roman" panose="02020603050405020304" pitchFamily="18" charset="0"/>
              <a:cs typeface="Times New Roman" panose="02020603050405020304" pitchFamily="18" charset="0"/>
            </a:endParaRPr>
          </a:p>
          <a:p>
            <a:pPr indent="0"/>
            <a:r>
              <a:rPr lang="en-GB" sz="4000" b="1">
                <a:latin typeface="Times New Roman" panose="02020603050405020304" pitchFamily="18" charset="0"/>
                <a:cs typeface="Times New Roman" panose="02020603050405020304" pitchFamily="18" charset="0"/>
              </a:rPr>
              <a:t>-</a:t>
            </a:r>
            <a:r>
              <a:rPr sz="4000" b="1">
                <a:latin typeface="Times New Roman" panose="02020603050405020304" pitchFamily="18" charset="0"/>
                <a:cs typeface="Times New Roman" panose="02020603050405020304" pitchFamily="18" charset="0"/>
              </a:rPr>
              <a:t> Chim chào mào hót râm ran,…</a:t>
            </a:r>
          </a:p>
          <a:p>
            <a:pPr algn="l">
              <a:buClrTx/>
              <a:buSzTx/>
              <a:buFontTx/>
            </a:pPr>
            <a:r>
              <a:rPr sz="4000" b="1">
                <a:latin typeface="Times New Roman" panose="02020603050405020304" pitchFamily="18" charset="0"/>
                <a:cs typeface="Times New Roman" panose="02020603050405020304" pitchFamily="18" charset="0"/>
                <a:sym typeface="+mn-ea"/>
              </a:rPr>
              <a:t>- Phía đông một mảng trời trong vắt.                                          - Mặt trời ló ra, chói lọi trên những vòm lá bưởi lấp lánh.</a:t>
            </a:r>
            <a:endParaRPr sz="4000" b="1">
              <a:latin typeface="Times New Roman" panose="02020603050405020304" pitchFamily="18" charset="0"/>
              <a:cs typeface="Times New Roman" panose="02020603050405020304" pitchFamily="18" charset="0"/>
            </a:endParaRPr>
          </a:p>
          <a:p>
            <a:pPr indent="0"/>
            <a:endParaRPr sz="4000" b="1">
              <a:latin typeface="Times New Roman" panose="02020603050405020304" pitchFamily="18" charset="0"/>
              <a:cs typeface="Times New Roman" panose="02020603050405020304" pitchFamily="18" charset="0"/>
            </a:endParaRPr>
          </a:p>
        </p:txBody>
      </p:sp>
      <p:pic>
        <p:nvPicPr>
          <p:cNvPr id="21"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00000">
            <a:off x="8550275" y="130175"/>
            <a:ext cx="2174875" cy="2174875"/>
          </a:xfrm>
          <a:prstGeom prst="rect">
            <a:avLst/>
          </a:prstGeom>
        </p:spPr>
      </p:pic>
      <p:pic>
        <p:nvPicPr>
          <p:cNvPr id="22"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0000">
            <a:off x="1066800" y="1389380"/>
            <a:ext cx="7030720" cy="819785"/>
          </a:xfrm>
          <a:prstGeom prst="rect">
            <a:avLst/>
          </a:prstGeom>
        </p:spPr>
      </p:pic>
      <p:pic>
        <p:nvPicPr>
          <p:cNvPr id="4" name="Picture 3"/>
          <p:cNvPicPr>
            <a:picLocks noChangeAspect="1"/>
          </p:cNvPicPr>
          <p:nvPr/>
        </p:nvPicPr>
        <p:blipFill>
          <a:blip r:embed="rId9"/>
          <a:stretch>
            <a:fillRect/>
          </a:stretch>
        </p:blipFill>
        <p:spPr>
          <a:xfrm>
            <a:off x="3276600" y="-38100"/>
            <a:ext cx="4333875" cy="1866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checkerboard(across)">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676400" y="5600422"/>
            <a:ext cx="6804703" cy="1292893"/>
          </a:xfrm>
          <a:prstGeom prst="rect">
            <a:avLst/>
          </a:prstGeom>
        </p:spPr>
      </p:pic>
      <p:sp>
        <p:nvSpPr>
          <p:cNvPr id="8210" name="Text Box 18"/>
          <p:cNvSpPr txBox="1"/>
          <p:nvPr/>
        </p:nvSpPr>
        <p:spPr>
          <a:xfrm>
            <a:off x="8136869" y="1167130"/>
            <a:ext cx="9335135" cy="1476375"/>
          </a:xfrm>
          <a:prstGeom prst="rect">
            <a:avLst/>
          </a:prstGeom>
          <a:noFill/>
          <a:ln w="9525">
            <a:noFill/>
          </a:ln>
        </p:spPr>
        <p:txBody>
          <a:bodyPr wrap="square">
            <a:spAutoFit/>
            <a:scene3d>
              <a:camera prst="orthographicFront"/>
              <a:lightRig rig="threePt" dir="t"/>
            </a:scene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spcBef>
                <a:spcPct val="50000"/>
              </a:spcBef>
              <a:buFontTx/>
              <a:buNone/>
            </a:pP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thấy những đám mây biến đổi trước cơn mưa</a:t>
            </a:r>
            <a:r>
              <a:rPr lang="en-GB"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30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mưa rơi; </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đổi thay của cây cối, con vật, bầu trời, cảnh tượng xung quanh khi mưa tuôn, lúc mưa ngớt.</a:t>
            </a:r>
            <a:endPar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11" name="Text Box 19"/>
          <p:cNvSpPr txBox="1"/>
          <p:nvPr/>
        </p:nvSpPr>
        <p:spPr>
          <a:xfrm>
            <a:off x="8150204" y="3507423"/>
            <a:ext cx="9321800" cy="1014730"/>
          </a:xfrm>
          <a:prstGeom prst="rect">
            <a:avLst/>
          </a:prstGeom>
          <a:noFill/>
          <a:ln w="9525">
            <a:noFill/>
          </a:ln>
        </p:spPr>
        <p:txBody>
          <a:bodyPr wrap="square">
            <a:spAutoFit/>
            <a:scene3d>
              <a:camera prst="orthographicFront"/>
              <a:lightRig rig="threePt" dir="t"/>
            </a:scene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nghe thấy tiếng gió thổi; sự biến đổi của </a:t>
            </a:r>
            <a:r>
              <a:rPr lang="en-US" altLang="en-US" sz="30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tiếng mưa; </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tiếng sấm, tiếng hót của ch</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 m</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endPar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12" name="Text Box 20"/>
          <p:cNvSpPr txBox="1"/>
          <p:nvPr/>
        </p:nvSpPr>
        <p:spPr>
          <a:xfrm>
            <a:off x="8108294" y="5585143"/>
            <a:ext cx="9363710" cy="1014730"/>
          </a:xfrm>
          <a:prstGeom prst="rect">
            <a:avLst/>
          </a:prstGeom>
          <a:noFill/>
          <a:ln w="9525">
            <a:noFill/>
          </a:ln>
        </p:spPr>
        <p:txBody>
          <a:bodyPr wrap="square">
            <a:spAutoFit/>
            <a:scene3d>
              <a:camera prst="orthographicFront"/>
              <a:lightRig rig="threePt" dir="t"/>
            </a:scene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cảm thấy sự mát lạnh của l</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 gió nhuốm hơi nước mát lạnh trước cơn mưa. </a:t>
            </a:r>
            <a:endPar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13" name="Text Box 21"/>
          <p:cNvSpPr txBox="1"/>
          <p:nvPr/>
        </p:nvSpPr>
        <p:spPr>
          <a:xfrm>
            <a:off x="8197829" y="7819708"/>
            <a:ext cx="9274175" cy="1014730"/>
          </a:xfrm>
          <a:prstGeom prst="rect">
            <a:avLst/>
          </a:prstGeom>
          <a:noFill/>
          <a:ln w="9525">
            <a:noFill/>
          </a:ln>
        </p:spPr>
        <p:txBody>
          <a:bodyPr wrap="square">
            <a:spAutoFit/>
            <a:scene3d>
              <a:camera prst="orthographicFront"/>
              <a:lightRig rig="threePt" dir="t"/>
            </a:scene3d>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ngửi được mùi nồng ngai ngái, xa lạ man mác của những trận mưa mới đầu mùa.</a:t>
            </a:r>
            <a:endParaRPr lang="en-US" altLang="en-US" sz="3000" b="1" dirty="0">
              <a:solidFill>
                <a:schemeClr val="tx2"/>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2"/>
          <p:cNvGrpSpPr/>
          <p:nvPr/>
        </p:nvGrpSpPr>
        <p:grpSpPr>
          <a:xfrm>
            <a:off x="5966460" y="3068320"/>
            <a:ext cx="1897380" cy="1892935"/>
            <a:chOff x="9286" y="483"/>
            <a:chExt cx="6398" cy="6480"/>
          </a:xfrm>
        </p:grpSpPr>
        <p:pic>
          <p:nvPicPr>
            <p:cNvPr id="7"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6" y="483"/>
              <a:ext cx="6399" cy="6480"/>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00" y="1587"/>
              <a:ext cx="3370" cy="4272"/>
            </a:xfrm>
            <a:prstGeom prst="rect">
              <a:avLst/>
            </a:prstGeom>
          </p:spPr>
        </p:pic>
      </p:grpSp>
      <p:grpSp>
        <p:nvGrpSpPr>
          <p:cNvPr id="9" name="Group 8"/>
          <p:cNvGrpSpPr/>
          <p:nvPr/>
        </p:nvGrpSpPr>
        <p:grpSpPr>
          <a:xfrm>
            <a:off x="5999480" y="7380605"/>
            <a:ext cx="1958340" cy="1892935"/>
            <a:chOff x="16931" y="483"/>
            <a:chExt cx="6604" cy="6480"/>
          </a:xfrm>
        </p:grpSpPr>
        <p:pic>
          <p:nvPicPr>
            <p:cNvPr id="1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31" y="483"/>
              <a:ext cx="6604" cy="6480"/>
            </a:xfrm>
            <a:prstGeom prst="rect">
              <a:avLst/>
            </a:prstGeom>
          </p:spPr>
        </p:pic>
        <p:pic>
          <p:nvPicPr>
            <p:cNvPr id="17"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798" y="1432"/>
              <a:ext cx="2587" cy="4312"/>
            </a:xfrm>
            <a:prstGeom prst="rect">
              <a:avLst/>
            </a:prstGeom>
          </p:spPr>
        </p:pic>
      </p:grpSp>
      <p:grpSp>
        <p:nvGrpSpPr>
          <p:cNvPr id="18" name="Group 17"/>
          <p:cNvGrpSpPr/>
          <p:nvPr/>
        </p:nvGrpSpPr>
        <p:grpSpPr>
          <a:xfrm>
            <a:off x="5978525" y="5146040"/>
            <a:ext cx="1863725" cy="1892935"/>
            <a:chOff x="376" y="141"/>
            <a:chExt cx="6286" cy="6480"/>
          </a:xfrm>
        </p:grpSpPr>
        <p:pic>
          <p:nvPicPr>
            <p:cNvPr id="1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6" y="141"/>
              <a:ext cx="6286" cy="6480"/>
            </a:xfrm>
            <a:prstGeom prst="rect">
              <a:avLst/>
            </a:prstGeom>
          </p:spPr>
        </p:pic>
        <p:pic>
          <p:nvPicPr>
            <p:cNvPr id="20"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00" y="1701"/>
              <a:ext cx="3437" cy="4043"/>
            </a:xfrm>
            <a:prstGeom prst="rect">
              <a:avLst/>
            </a:prstGeom>
          </p:spPr>
        </p:pic>
      </p:grpSp>
      <p:grpSp>
        <p:nvGrpSpPr>
          <p:cNvPr id="21" name="Group 20"/>
          <p:cNvGrpSpPr/>
          <p:nvPr/>
        </p:nvGrpSpPr>
        <p:grpSpPr>
          <a:xfrm>
            <a:off x="5915025" y="958850"/>
            <a:ext cx="1910080" cy="1892935"/>
            <a:chOff x="1620" y="8542"/>
            <a:chExt cx="6440" cy="6480"/>
          </a:xfrm>
        </p:grpSpPr>
        <p:pic>
          <p:nvPicPr>
            <p:cNvPr id="22"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20" y="8542"/>
              <a:ext cx="6440" cy="6480"/>
            </a:xfrm>
            <a:prstGeom prst="rect">
              <a:avLst/>
            </a:prstGeom>
          </p:spPr>
        </p:pic>
        <p:pic>
          <p:nvPicPr>
            <p:cNvPr id="23"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001" y="10606"/>
              <a:ext cx="3677" cy="3103"/>
            </a:xfrm>
            <a:prstGeom prst="rect">
              <a:avLst/>
            </a:prstGeom>
          </p:spPr>
        </p:pic>
      </p:grpSp>
      <p:sp>
        <p:nvSpPr>
          <p:cNvPr id="24" name="AutoShape 2"/>
          <p:cNvSpPr/>
          <p:nvPr/>
        </p:nvSpPr>
        <p:spPr>
          <a:xfrm>
            <a:off x="457200" y="2767330"/>
            <a:ext cx="5321935" cy="6149975"/>
          </a:xfrm>
          <a:prstGeom prst="rect">
            <a:avLst/>
          </a:prstGeom>
          <a:solidFill>
            <a:srgbClr val="FFA173"/>
          </a:solidFill>
        </p:spPr>
      </p:sp>
      <p:sp>
        <p:nvSpPr>
          <p:cNvPr id="25" name="TextBox 3"/>
          <p:cNvSpPr txBox="1"/>
          <p:nvPr/>
        </p:nvSpPr>
        <p:spPr>
          <a:xfrm>
            <a:off x="-6983659" y="4552490"/>
            <a:ext cx="4940287" cy="1570990"/>
          </a:xfrm>
          <a:prstGeom prst="rect">
            <a:avLst/>
          </a:prstGeom>
        </p:spPr>
        <p:txBody>
          <a:bodyPr lIns="0" tIns="0" rIns="0" bIns="0" rtlCol="0" anchor="t">
            <a:spAutoFit/>
          </a:bodyPr>
          <a:lstStyle/>
          <a:p>
            <a:pPr algn="ctr">
              <a:lnSpc>
                <a:spcPts val="6335"/>
              </a:lnSpc>
            </a:pPr>
            <a:r>
              <a:rPr lang="en-US" sz="4525" spc="135">
                <a:solidFill>
                  <a:srgbClr val="FFFDF5"/>
                </a:solidFill>
                <a:latin typeface="Muli Regular" panose="00000500000000000000"/>
              </a:rPr>
              <a:t>Liên hệ chúng tôi qua mạng xã hội!</a:t>
            </a:r>
          </a:p>
        </p:txBody>
      </p:sp>
      <p:pic>
        <p:nvPicPr>
          <p:cNvPr id="26" name="Picture 18"/>
          <p:cNvPicPr>
            <a:picLocks noChangeAspect="1"/>
          </p:cNvPicPr>
          <p:nvPr/>
        </p:nvPicPr>
        <p:blipFill>
          <a:blip r:embed="rId19"/>
          <a:srcRect/>
          <a:stretch>
            <a:fillRect/>
          </a:stretch>
        </p:blipFill>
        <p:spPr>
          <a:xfrm rot="468804">
            <a:off x="1391703" y="1882337"/>
            <a:ext cx="3705127" cy="1667307"/>
          </a:xfrm>
          <a:prstGeom prst="rect">
            <a:avLst/>
          </a:prstGeom>
        </p:spPr>
      </p:pic>
      <p:sp>
        <p:nvSpPr>
          <p:cNvPr id="10" name="TextBox 10"/>
          <p:cNvSpPr txBox="1"/>
          <p:nvPr/>
        </p:nvSpPr>
        <p:spPr>
          <a:xfrm>
            <a:off x="1103630" y="3793490"/>
            <a:ext cx="4029075" cy="4001135"/>
          </a:xfrm>
          <a:prstGeom prst="rect">
            <a:avLst/>
          </a:prstGeom>
        </p:spPr>
        <p:txBody>
          <a:bodyPr wrap="square" lIns="0" tIns="0" rIns="0" bIns="0" rtlCol="0" anchor="t">
            <a:spAutoFit/>
          </a:bodyPr>
          <a:lstStyle/>
          <a:p>
            <a:pPr algn="ctr">
              <a:lnSpc>
                <a:spcPts val="7800"/>
              </a:lnSpc>
            </a:pPr>
            <a:r>
              <a:rPr lang="en-US" sz="4000" spc="65">
                <a:ln/>
                <a:solidFill>
                  <a:schemeClr val="tx1"/>
                </a:solidFill>
                <a:effectLst>
                  <a:outerShdw blurRad="38100" dist="19050" dir="2700000" algn="tl" rotWithShape="0">
                    <a:schemeClr val="dk1">
                      <a:alpha val="40000"/>
                    </a:schemeClr>
                  </a:outerShdw>
                </a:effectLst>
                <a:latin typeface="Muli Bold Bold Italics" panose="00000900000000000000"/>
              </a:rPr>
              <a:t>Tác giả quan sát cơn mưa </a:t>
            </a:r>
          </a:p>
          <a:p>
            <a:pPr algn="ctr">
              <a:lnSpc>
                <a:spcPts val="7800"/>
              </a:lnSpc>
            </a:pPr>
            <a:r>
              <a:rPr lang="en-US" sz="4000" spc="65">
                <a:ln/>
                <a:solidFill>
                  <a:schemeClr val="tx1"/>
                </a:solidFill>
                <a:effectLst>
                  <a:outerShdw blurRad="38100" dist="19050" dir="2700000" algn="tl" rotWithShape="0">
                    <a:schemeClr val="dk1">
                      <a:alpha val="40000"/>
                    </a:schemeClr>
                  </a:outerShdw>
                </a:effectLst>
                <a:latin typeface="Muli Bold Bold Italics" panose="00000900000000000000"/>
              </a:rPr>
              <a:t>bằng những giác quan</a:t>
            </a:r>
            <a:r>
              <a:rPr lang="en-GB" altLang="en-US" sz="4000" spc="65">
                <a:ln/>
                <a:solidFill>
                  <a:schemeClr val="tx1"/>
                </a:solidFill>
                <a:effectLst>
                  <a:outerShdw blurRad="38100" dist="19050" dir="2700000" algn="tl" rotWithShape="0">
                    <a:schemeClr val="dk1">
                      <a:alpha val="40000"/>
                    </a:schemeClr>
                  </a:outerShdw>
                </a:effectLst>
                <a:latin typeface="Muli Bold Bold Italics" panose="0000090000000000000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1" presetClass="entr" presetSubtype="0" fill="hold" grpId="0" nodeType="clickEffect">
                                  <p:stCondLst>
                                    <p:cond delay="0"/>
                                  </p:stCondLst>
                                  <p:childTnLst>
                                    <p:set>
                                      <p:cBhvr>
                                        <p:cTn id="21" dur="1000">
                                          <p:stCondLst>
                                            <p:cond delay="0"/>
                                          </p:stCondLst>
                                        </p:cTn>
                                        <p:tgtEl>
                                          <p:spTgt spid="82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1" presetClass="entr" presetSubtype="0" fill="hold" grpId="0" nodeType="clickEffect">
                                  <p:stCondLst>
                                    <p:cond delay="0"/>
                                  </p:stCondLst>
                                  <p:childTnLst>
                                    <p:set>
                                      <p:cBhvr>
                                        <p:cTn id="25" dur="1000">
                                          <p:stCondLst>
                                            <p:cond delay="0"/>
                                          </p:stCondLst>
                                        </p:cTn>
                                        <p:tgtEl>
                                          <p:spTgt spid="82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1" presetClass="entr" presetSubtype="0" fill="hold" grpId="0" nodeType="clickEffect">
                                  <p:stCondLst>
                                    <p:cond delay="0"/>
                                  </p:stCondLst>
                                  <p:childTnLst>
                                    <p:set>
                                      <p:cBhvr>
                                        <p:cTn id="29" dur="1000">
                                          <p:stCondLst>
                                            <p:cond delay="0"/>
                                          </p:stCondLst>
                                        </p:cTn>
                                        <p:tgtEl>
                                          <p:spTgt spid="82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213"/>
                                        </p:tgtEl>
                                        <p:attrNameLst>
                                          <p:attrName>style.visibility</p:attrName>
                                        </p:attrNameLst>
                                      </p:cBhvr>
                                      <p:to>
                                        <p:strVal val="visible"/>
                                      </p:to>
                                    </p:set>
                                    <p:animEffect transition="in" filter="box(in)">
                                      <p:cBhvr>
                                        <p:cTn id="34" dur="2000"/>
                                        <p:tgtEl>
                                          <p:spTgt spid="8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0" grpId="0"/>
      <p:bldP spid="8210" grpId="1"/>
      <p:bldP spid="8211" grpId="0"/>
      <p:bldP spid="8211" grpId="1"/>
      <p:bldP spid="8212" grpId="0"/>
      <p:bldP spid="8212" grpId="1"/>
      <p:bldP spid="8213" grpId="0"/>
      <p:bldP spid="8213" grpId="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8100000">
            <a:off x="12713369" y="2067028"/>
            <a:ext cx="7086312" cy="11429535"/>
          </a:xfrm>
          <a:prstGeom prst="rect">
            <a:avLst/>
          </a:prstGeom>
        </p:spPr>
      </p:pic>
      <p:grpSp>
        <p:nvGrpSpPr>
          <p:cNvPr id="4" name="Group 4"/>
          <p:cNvGrpSpPr/>
          <p:nvPr/>
        </p:nvGrpSpPr>
        <p:grpSpPr>
          <a:xfrm>
            <a:off x="-2209165" y="633730"/>
            <a:ext cx="19230340" cy="9019540"/>
            <a:chOff x="196427" y="-1066800"/>
            <a:chExt cx="17403233" cy="8039101"/>
          </a:xfrm>
        </p:grpSpPr>
        <p:pic>
          <p:nvPicPr>
            <p:cNvPr id="5" name="Picture 5"/>
            <p:cNvPicPr>
              <a:picLocks noChangeAspect="1"/>
            </p:cNvPicPr>
            <p:nvPr/>
          </p:nvPicPr>
          <p:blipFill>
            <a:blip r:embed="rId3"/>
            <a:srcRect l="4137" b="2864"/>
            <a:stretch>
              <a:fillRect/>
            </a:stretch>
          </p:blipFill>
          <p:spPr>
            <a:xfrm rot="-10621801">
              <a:off x="196427" y="-1066800"/>
              <a:ext cx="17403233" cy="8039101"/>
            </a:xfrm>
            <a:prstGeom prst="rect">
              <a:avLst/>
            </a:prstGeom>
          </p:spPr>
        </p:pic>
        <p:sp>
          <p:nvSpPr>
            <p:cNvPr id="6" name="TextBox 6"/>
            <p:cNvSpPr txBox="1"/>
            <p:nvPr/>
          </p:nvSpPr>
          <p:spPr>
            <a:xfrm>
              <a:off x="2885299" y="1798163"/>
              <a:ext cx="8344173" cy="2715545"/>
            </a:xfrm>
            <a:prstGeom prst="rect">
              <a:avLst/>
            </a:prstGeom>
          </p:spPr>
          <p:txBody>
            <a:bodyPr wrap="square" lIns="0" tIns="0" rIns="0" bIns="0" rtlCol="0" anchor="t">
              <a:spAutoFit/>
            </a:bodyPr>
            <a:lstStyle/>
            <a:p>
              <a:pPr marL="0" lvl="0" indent="0" eaLnBrk="1" hangingPunct="1">
                <a:spcBef>
                  <a:spcPct val="50000"/>
                </a:spcBef>
                <a:buFontTx/>
                <a:buNone/>
              </a:pPr>
              <a:r>
                <a:rPr lang="en-US" altLang="en-US" sz="6600" b="1" dirty="0">
                  <a:solidFill>
                    <a:schemeClr val="tx2"/>
                  </a:solidFill>
                  <a:latin typeface="Times New Roman" panose="02020603050405020304" pitchFamily="18" charset="0"/>
                  <a:cs typeface="Times New Roman" panose="02020603050405020304" pitchFamily="18" charset="0"/>
                  <a:sym typeface="+mn-ea"/>
                </a:rPr>
                <a:t>Từ những điều quan sát được, hãy lập d</a:t>
              </a:r>
              <a:r>
                <a:rPr lang="en-US" altLang="en-US" sz="6600" b="1" dirty="0">
                  <a:solidFill>
                    <a:schemeClr val="tx2"/>
                  </a:solidFill>
                  <a:latin typeface="Times New Roman" panose="02020603050405020304" pitchFamily="18" charset="0"/>
                  <a:ea typeface="Times New Roman" panose="02020603050405020304" pitchFamily="18" charset="0"/>
                  <a:sym typeface="+mn-ea"/>
                </a:rPr>
                <a:t>à</a:t>
              </a:r>
              <a:r>
                <a:rPr lang="en-US" altLang="en-US" sz="6600" b="1" dirty="0">
                  <a:solidFill>
                    <a:schemeClr val="tx2"/>
                  </a:solidFill>
                  <a:latin typeface="Times New Roman" panose="02020603050405020304" pitchFamily="18" charset="0"/>
                  <a:cs typeface="Times New Roman" panose="02020603050405020304" pitchFamily="18" charset="0"/>
                  <a:sym typeface="+mn-ea"/>
                </a:rPr>
                <a:t>n ý b</a:t>
              </a:r>
              <a:r>
                <a:rPr lang="en-US" altLang="en-US" sz="6600" b="1" dirty="0">
                  <a:solidFill>
                    <a:schemeClr val="tx2"/>
                  </a:solidFill>
                  <a:latin typeface="Times New Roman" panose="02020603050405020304" pitchFamily="18" charset="0"/>
                  <a:ea typeface="Times New Roman" panose="02020603050405020304" pitchFamily="18" charset="0"/>
                  <a:sym typeface="+mn-ea"/>
                </a:rPr>
                <a:t>à</a:t>
              </a:r>
              <a:r>
                <a:rPr lang="en-US" altLang="en-US" sz="6600" b="1" dirty="0">
                  <a:solidFill>
                    <a:schemeClr val="tx2"/>
                  </a:solidFill>
                  <a:latin typeface="Times New Roman" panose="02020603050405020304" pitchFamily="18" charset="0"/>
                  <a:cs typeface="Times New Roman" panose="02020603050405020304" pitchFamily="18" charset="0"/>
                  <a:sym typeface="+mn-ea"/>
                </a:rPr>
                <a:t>i văn miêu tả một cơn mưa.</a:t>
              </a:r>
              <a:endParaRPr lang="en-US" altLang="en-US" sz="6600" b="1" spc="-100" dirty="0">
                <a:solidFill>
                  <a:schemeClr val="tx2"/>
                </a:solidFill>
                <a:latin typeface="Times New Roman" panose="02020603050405020304" pitchFamily="18" charset="0"/>
                <a:cs typeface="Times New Roman" panose="02020603050405020304" pitchFamily="18" charset="0"/>
                <a:sym typeface="+mn-ea"/>
              </a:endParaRPr>
            </a:p>
          </p:txBody>
        </p:sp>
      </p:grpSp>
      <p:pic>
        <p:nvPicPr>
          <p:cNvPr id="7" name="Picture 7"/>
          <p:cNvPicPr>
            <a:picLocks noChangeAspect="1"/>
          </p:cNvPicPr>
          <p:nvPr/>
        </p:nvPicPr>
        <p:blipFill>
          <a:blip r:embed="rId4"/>
          <a:srcRect l="42345"/>
          <a:stretch>
            <a:fillRect/>
          </a:stretch>
        </p:blipFill>
        <p:spPr>
          <a:xfrm rot="-778161">
            <a:off x="10441236" y="-1578063"/>
            <a:ext cx="8493661" cy="9759955"/>
          </a:xfrm>
          <a:prstGeom prst="rect">
            <a:avLst/>
          </a:prstGeom>
        </p:spPr>
      </p:pic>
      <p:pic>
        <p:nvPicPr>
          <p:cNvPr id="8" name="Picture 8"/>
          <p:cNvPicPr>
            <a:picLocks noChangeAspect="1"/>
          </p:cNvPicPr>
          <p:nvPr/>
        </p:nvPicPr>
        <p:blipFill>
          <a:blip r:embed="rId5"/>
          <a:srcRect/>
          <a:stretch>
            <a:fillRect/>
          </a:stretch>
        </p:blipFill>
        <p:spPr>
          <a:xfrm rot="10651028">
            <a:off x="11234532" y="7326565"/>
            <a:ext cx="7997017" cy="1759344"/>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10" name="Picture 4"/>
          <p:cNvPicPr>
            <a:picLocks noChangeAspect="1"/>
          </p:cNvPicPr>
          <p:nvPr/>
        </p:nvPicPr>
        <p:blipFill>
          <a:blip r:embed="rId2"/>
          <a:srcRect/>
          <a:stretch>
            <a:fillRect/>
          </a:stretch>
        </p:blipFill>
        <p:spPr>
          <a:xfrm>
            <a:off x="10744200" y="2400300"/>
            <a:ext cx="7176770" cy="5977255"/>
          </a:xfrm>
          <a:prstGeom prst="rect">
            <a:avLst/>
          </a:prstGeom>
        </p:spPr>
      </p:pic>
      <p:pic>
        <p:nvPicPr>
          <p:cNvPr id="3" name="Picture 3"/>
          <p:cNvPicPr>
            <a:picLocks noChangeAspect="1"/>
          </p:cNvPicPr>
          <p:nvPr/>
        </p:nvPicPr>
        <p:blipFill>
          <a:blip r:embed="rId3"/>
          <a:srcRect/>
          <a:stretch>
            <a:fillRect/>
          </a:stretch>
        </p:blipFill>
        <p:spPr>
          <a:xfrm>
            <a:off x="8534400" y="1333500"/>
            <a:ext cx="9890760" cy="1766570"/>
          </a:xfrm>
          <a:prstGeom prst="rect">
            <a:avLst/>
          </a:prstGeom>
        </p:spPr>
      </p:pic>
      <p:pic>
        <p:nvPicPr>
          <p:cNvPr id="4" name="Picture 4"/>
          <p:cNvPicPr>
            <a:picLocks noChangeAspect="1"/>
          </p:cNvPicPr>
          <p:nvPr/>
        </p:nvPicPr>
        <p:blipFill>
          <a:blip r:embed="rId4"/>
          <a:srcRect/>
          <a:stretch>
            <a:fillRect/>
          </a:stretch>
        </p:blipFill>
        <p:spPr>
          <a:xfrm>
            <a:off x="-503212" y="-158649"/>
            <a:ext cx="7086312" cy="11429535"/>
          </a:xfrm>
          <a:prstGeom prst="rect">
            <a:avLst/>
          </a:prstGeom>
        </p:spPr>
      </p:pic>
      <p:sp>
        <p:nvSpPr>
          <p:cNvPr id="5" name="AutoShape 5"/>
          <p:cNvSpPr/>
          <p:nvPr/>
        </p:nvSpPr>
        <p:spPr>
          <a:xfrm>
            <a:off x="1028700" y="1451660"/>
            <a:ext cx="9241684" cy="7383679"/>
          </a:xfrm>
          <a:prstGeom prst="rect">
            <a:avLst/>
          </a:prstGeom>
          <a:solidFill>
            <a:srgbClr val="FFFDF5"/>
          </a:solidFill>
        </p:spPr>
      </p:sp>
      <p:pic>
        <p:nvPicPr>
          <p:cNvPr id="6" name="Picture 6"/>
          <p:cNvPicPr>
            <a:picLocks noChangeAspect="1"/>
          </p:cNvPicPr>
          <p:nvPr/>
        </p:nvPicPr>
        <p:blipFill>
          <a:blip r:embed="rId5"/>
          <a:srcRect/>
          <a:stretch>
            <a:fillRect/>
          </a:stretch>
        </p:blipFill>
        <p:spPr>
          <a:xfrm rot="513745">
            <a:off x="9899094" y="7621763"/>
            <a:ext cx="8867109" cy="1950764"/>
          </a:xfrm>
          <a:prstGeom prst="rect">
            <a:avLst/>
          </a:prstGeom>
        </p:spPr>
      </p:pic>
      <p:sp>
        <p:nvSpPr>
          <p:cNvPr id="8" name="TextBox 8"/>
          <p:cNvSpPr txBox="1"/>
          <p:nvPr/>
        </p:nvSpPr>
        <p:spPr>
          <a:xfrm>
            <a:off x="2057400" y="2628900"/>
            <a:ext cx="7420610" cy="5231765"/>
          </a:xfrm>
          <a:prstGeom prst="rect">
            <a:avLst/>
          </a:prstGeom>
        </p:spPr>
        <p:txBody>
          <a:bodyPr lIns="0" tIns="0" rIns="0" bIns="0" rtlCol="0" anchor="t">
            <a:spAutoFit/>
          </a:bodyPr>
          <a:lstStyle/>
          <a:p>
            <a:pPr>
              <a:lnSpc>
                <a:spcPts val="8160"/>
              </a:lnSpc>
            </a:pPr>
            <a:r>
              <a:rPr lang="en-GB" altLang="en-US" sz="6800" spc="68">
                <a:solidFill>
                  <a:srgbClr val="C00000"/>
                </a:solidFill>
                <a:latin typeface="Muli Bold Bold Italics" panose="00000900000000000000"/>
              </a:rPr>
              <a:t>Cần q</a:t>
            </a:r>
            <a:r>
              <a:rPr lang="en-US" sz="6800" spc="68">
                <a:solidFill>
                  <a:srgbClr val="C00000"/>
                </a:solidFill>
                <a:latin typeface="Muli Bold Bold Italics" panose="00000900000000000000"/>
              </a:rPr>
              <a:t>uan sát và chọn lọc chi tiết</a:t>
            </a:r>
            <a:r>
              <a:rPr lang="en-GB" altLang="en-US" sz="6800" spc="68">
                <a:solidFill>
                  <a:srgbClr val="C00000"/>
                </a:solidFill>
                <a:latin typeface="Muli Bold Bold Italics" panose="00000900000000000000"/>
              </a:rPr>
              <a:t> khi </a:t>
            </a:r>
            <a:r>
              <a:rPr lang="en-US" sz="6800" spc="68">
                <a:solidFill>
                  <a:srgbClr val="C00000"/>
                </a:solidFill>
                <a:latin typeface="Muli Bold Bold Italics" panose="00000900000000000000"/>
              </a:rPr>
              <a:t>tả cảnh về một hiện tượng thiên nhiên.</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271031" y="-2292967"/>
            <a:ext cx="11228474" cy="18110443"/>
          </a:xfrm>
          <a:prstGeom prst="rect">
            <a:avLst/>
          </a:prstGeom>
        </p:spPr>
      </p:pic>
      <p:pic>
        <p:nvPicPr>
          <p:cNvPr id="3" name="Picture 3"/>
          <p:cNvPicPr>
            <a:picLocks noChangeAspect="1"/>
          </p:cNvPicPr>
          <p:nvPr/>
        </p:nvPicPr>
        <p:blipFill>
          <a:blip r:embed="rId3"/>
          <a:srcRect t="27458" b="3590"/>
          <a:stretch>
            <a:fillRect/>
          </a:stretch>
        </p:blipFill>
        <p:spPr>
          <a:xfrm>
            <a:off x="148176" y="8897925"/>
            <a:ext cx="18139824" cy="20637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4965" y="0"/>
            <a:ext cx="3615690" cy="478917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659846"/>
            <a:ext cx="4237236" cy="6627154"/>
          </a:xfrm>
          <a:prstGeom prst="rect">
            <a:avLst/>
          </a:prstGeom>
        </p:spPr>
      </p:pic>
      <p:sp>
        <p:nvSpPr>
          <p:cNvPr id="6" name="Text Box 5"/>
          <p:cNvSpPr txBox="1"/>
          <p:nvPr/>
        </p:nvSpPr>
        <p:spPr>
          <a:xfrm>
            <a:off x="4237236" y="2019568"/>
            <a:ext cx="11567795" cy="6247864"/>
          </a:xfrm>
          <a:prstGeom prst="rect">
            <a:avLst/>
          </a:prstGeom>
          <a:noFill/>
        </p:spPr>
        <p:txBody>
          <a:bodyPr wrap="square" rtlCol="0" anchor="t">
            <a:spAutoFit/>
            <a:scene3d>
              <a:camera prst="orthographicFront"/>
              <a:lightRig rig="threePt" dir="t"/>
            </a:scene3d>
          </a:bodyPr>
          <a:lstStyle/>
          <a:p>
            <a:pPr algn="l">
              <a:spcBef>
                <a:spcPct val="50000"/>
              </a:spcBef>
              <a:buClrTx/>
              <a:buSzTx/>
              <a:buFontTx/>
            </a:pPr>
            <a:r>
              <a:rPr lang="en-US" altLang="en-US"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Mở bài:</a:t>
            </a:r>
            <a:r>
              <a:rPr lang="en-US" altLang="en-US"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t>
            </a:r>
            <a:r>
              <a:rPr lang="en-US"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ới thiệu điểm mình quan sát cơn mưa hay những dấu hiệu báo cơn mưa sắp đến.</a:t>
            </a:r>
          </a:p>
          <a:p>
            <a:pPr algn="l">
              <a:spcBef>
                <a:spcPct val="50000"/>
              </a:spcBef>
              <a:buClrTx/>
              <a:buSzTx/>
              <a:buFontTx/>
            </a:pPr>
            <a:r>
              <a:rPr lang="en-US" altLang="en-US"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Thân bài: </a:t>
            </a:r>
          </a:p>
          <a:p>
            <a:pPr algn="l">
              <a:spcBef>
                <a:spcPct val="50000"/>
              </a:spcBef>
              <a:buClrTx/>
              <a:buSzTx/>
              <a:buFontTx/>
            </a:pPr>
            <a:r>
              <a:rPr lang="en-GB"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en-US"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iêu tả cơn mưa theo trình tự thời gian: miêu tả từng cảnh vật trong cơn mưa</a:t>
            </a:r>
            <a:r>
              <a:rPr lang="en-GB"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mây, gió, bầu trời, mưa, con vật, cây cối, con người, chim muông,…</a:t>
            </a:r>
            <a:r>
              <a:rPr lang="en-GB"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l">
              <a:spcBef>
                <a:spcPct val="50000"/>
              </a:spcBef>
              <a:buClrTx/>
              <a:buSzTx/>
              <a:buFontTx/>
            </a:pPr>
            <a:r>
              <a:rPr lang="en-GB"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 vật tươi sáng sau cơn mưa.</a:t>
            </a:r>
          </a:p>
          <a:p>
            <a:pPr algn="l">
              <a:spcBef>
                <a:spcPct val="50000"/>
              </a:spcBef>
              <a:buClrTx/>
              <a:buSzTx/>
              <a:buFontTx/>
            </a:pPr>
            <a:r>
              <a:rPr lang="en-US" altLang="en-US"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Kết bài: </a:t>
            </a:r>
            <a:r>
              <a:rPr lang="en-GB" altLang="en-US" sz="40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 nghĩ, mong muốn, lời hứa.</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6362700"/>
            <a:ext cx="3761740" cy="3571875"/>
          </a:xfrm>
          <a:prstGeom prst="rect">
            <a:avLst/>
          </a:prstGeom>
        </p:spPr>
      </p:pic>
      <p:sp>
        <p:nvSpPr>
          <p:cNvPr id="8" name="Rounded Rectangle 7"/>
          <p:cNvSpPr/>
          <p:nvPr/>
        </p:nvSpPr>
        <p:spPr>
          <a:xfrm>
            <a:off x="457200" y="647700"/>
            <a:ext cx="4047490" cy="1524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tLang="en-US" sz="6600" b="1">
                <a:latin typeface="Times New Roman" panose="02020603050405020304" pitchFamily="18" charset="0"/>
                <a:cs typeface="Times New Roman" panose="02020603050405020304" pitchFamily="18" charset="0"/>
              </a:rPr>
              <a:t>Dàn ý 1</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5172052">
            <a:off x="310562" y="14336"/>
            <a:ext cx="5293073" cy="8537215"/>
          </a:xfrm>
          <a:prstGeom prst="rect">
            <a:avLst/>
          </a:prstGeom>
        </p:spPr>
      </p:pic>
      <p:pic>
        <p:nvPicPr>
          <p:cNvPr id="13" name="Picture 13"/>
          <p:cNvPicPr>
            <a:picLocks noChangeAspect="1"/>
          </p:cNvPicPr>
          <p:nvPr/>
        </p:nvPicPr>
        <p:blipFill>
          <a:blip r:embed="rId3"/>
          <a:srcRect/>
          <a:stretch>
            <a:fillRect/>
          </a:stretch>
        </p:blipFill>
        <p:spPr>
          <a:xfrm rot="-239065">
            <a:off x="9536673" y="9346018"/>
            <a:ext cx="10628023" cy="2072465"/>
          </a:xfrm>
          <a:prstGeom prst="rect">
            <a:avLst/>
          </a:prstGeom>
        </p:spPr>
      </p:pic>
      <p:pic>
        <p:nvPicPr>
          <p:cNvPr id="14" name="Picture 10"/>
          <p:cNvPicPr>
            <a:picLocks noChangeAspect="1"/>
          </p:cNvPicPr>
          <p:nvPr/>
        </p:nvPicPr>
        <p:blipFill>
          <a:blip r:embed="rId4"/>
          <a:srcRect/>
          <a:stretch>
            <a:fillRect/>
          </a:stretch>
        </p:blipFill>
        <p:spPr>
          <a:xfrm rot="19080000">
            <a:off x="-619760" y="2603500"/>
            <a:ext cx="7868285" cy="5267325"/>
          </a:xfrm>
          <a:prstGeom prst="rect">
            <a:avLst/>
          </a:prstGeom>
        </p:spPr>
      </p:pic>
      <p:sp>
        <p:nvSpPr>
          <p:cNvPr id="15" name="Text Box 14"/>
          <p:cNvSpPr txBox="1"/>
          <p:nvPr/>
        </p:nvSpPr>
        <p:spPr>
          <a:xfrm>
            <a:off x="8534400" y="2095500"/>
            <a:ext cx="8438515" cy="104521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lnSpc>
                <a:spcPct val="100000"/>
              </a:lnSpc>
              <a:buClrTx/>
              <a:buSzTx/>
              <a:buFontTx/>
            </a:pPr>
            <a:r>
              <a:rPr lang="en-GB" altLang="en-US" sz="4400" b="1">
                <a:solidFill>
                  <a:schemeClr val="dk1"/>
                </a:solidFill>
                <a:latin typeface="Times New Roman" panose="02020603050405020304" pitchFamily="18" charset="0"/>
                <a:cs typeface="Times New Roman" panose="02020603050405020304" pitchFamily="18" charset="0"/>
                <a:sym typeface="+mn-ea"/>
              </a:rPr>
              <a:t>1. Mở bài: Giới thiệu cảnh sẽ tả</a:t>
            </a:r>
            <a:endParaRPr lang="en-GB" altLang="en-US">
              <a:latin typeface="Times New Roman" panose="02020603050405020304" pitchFamily="18" charset="0"/>
              <a:cs typeface="Times New Roman" panose="02020603050405020304" pitchFamily="18" charset="0"/>
            </a:endParaRPr>
          </a:p>
          <a:p>
            <a:pPr>
              <a:lnSpc>
                <a:spcPct val="100000"/>
              </a:lnSpc>
            </a:pPr>
            <a:endParaRPr lang="en-GB" altLang="en-US">
              <a:latin typeface="Times New Roman" panose="02020603050405020304" pitchFamily="18" charset="0"/>
              <a:cs typeface="Times New Roman" panose="02020603050405020304" pitchFamily="18" charset="0"/>
            </a:endParaRPr>
          </a:p>
        </p:txBody>
      </p:sp>
      <p:sp>
        <p:nvSpPr>
          <p:cNvPr id="16" name="Text Box 15"/>
          <p:cNvSpPr txBox="1"/>
          <p:nvPr/>
        </p:nvSpPr>
        <p:spPr>
          <a:xfrm>
            <a:off x="9906000" y="3543300"/>
            <a:ext cx="4972050" cy="2799715"/>
          </a:xfrm>
          <a:prstGeom prst="rect">
            <a:avLst/>
          </a:prstGeom>
          <a:noFill/>
        </p:spPr>
        <p:txBody>
          <a:bodyPr wrap="square" rtlCol="0" anchor="t">
            <a:spAutoFit/>
          </a:bodyPr>
          <a:lstStyle/>
          <a:p>
            <a:pPr algn="just"/>
            <a:r>
              <a:rPr lang="en-GB" altLang="en-US" sz="4400">
                <a:latin typeface="Times New Roman" panose="02020603050405020304" pitchFamily="18" charset="0"/>
                <a:cs typeface="Times New Roman" panose="02020603050405020304" pitchFamily="18" charset="0"/>
              </a:rPr>
              <a:t>- Cảnh gì?</a:t>
            </a:r>
          </a:p>
          <a:p>
            <a:pPr algn="just"/>
            <a:r>
              <a:rPr lang="en-GB" altLang="en-US" sz="4400">
                <a:latin typeface="Times New Roman" panose="02020603050405020304" pitchFamily="18" charset="0"/>
                <a:cs typeface="Times New Roman" panose="02020603050405020304" pitchFamily="18" charset="0"/>
              </a:rPr>
              <a:t>- Ở đâu?</a:t>
            </a:r>
          </a:p>
          <a:p>
            <a:pPr algn="just"/>
            <a:r>
              <a:rPr lang="en-GB" altLang="en-US" sz="4400">
                <a:latin typeface="Times New Roman" panose="02020603050405020304" pitchFamily="18" charset="0"/>
                <a:cs typeface="Times New Roman" panose="02020603050405020304" pitchFamily="18" charset="0"/>
              </a:rPr>
              <a:t>- Dịp nào?</a:t>
            </a:r>
          </a:p>
          <a:p>
            <a:pPr algn="just"/>
            <a:r>
              <a:rPr lang="en-GB" altLang="en-US" sz="4400">
                <a:latin typeface="Times New Roman" panose="02020603050405020304" pitchFamily="18" charset="0"/>
                <a:cs typeface="Times New Roman" panose="02020603050405020304" pitchFamily="18" charset="0"/>
              </a:rPr>
              <a:t>(- Cùng với ai?)</a:t>
            </a:r>
          </a:p>
        </p:txBody>
      </p:sp>
      <p:sp>
        <p:nvSpPr>
          <p:cNvPr id="17" name="Text Box 16"/>
          <p:cNvSpPr txBox="1"/>
          <p:nvPr/>
        </p:nvSpPr>
        <p:spPr>
          <a:xfrm>
            <a:off x="5562600" y="6819900"/>
            <a:ext cx="11682095" cy="2553335"/>
          </a:xfrm>
          <a:prstGeom prst="rect">
            <a:avLst/>
          </a:prstGeom>
          <a:noFill/>
        </p:spPr>
        <p:txBody>
          <a:bodyPr wrap="square" rtlCol="0" anchor="t">
            <a:spAutoFit/>
          </a:bodyPr>
          <a:lstStyle/>
          <a:p>
            <a:pPr algn="just">
              <a:buClrTx/>
              <a:buSzTx/>
              <a:buFontTx/>
            </a:pPr>
            <a:r>
              <a:rPr lang="en-GB" altLang="en-US" sz="4000">
                <a:latin typeface="Times New Roman" panose="02020603050405020304" pitchFamily="18" charset="0"/>
                <a:cs typeface="Times New Roman" panose="02020603050405020304" pitchFamily="18" charset="0"/>
              </a:rPr>
              <a:t> </a:t>
            </a:r>
            <a:r>
              <a:rPr lang="en-GB" altLang="en-US" sz="4000" b="1">
                <a:latin typeface="Times New Roman" panose="02020603050405020304" pitchFamily="18" charset="0"/>
                <a:cs typeface="Times New Roman" panose="02020603050405020304" pitchFamily="18" charset="0"/>
                <a:sym typeface="+mn-ea"/>
              </a:rPr>
              <a:t>           </a:t>
            </a:r>
            <a:r>
              <a:rPr lang="en-GB" altLang="en-US" sz="4000" b="1" u="sng">
                <a:latin typeface="Times New Roman" panose="02020603050405020304" pitchFamily="18" charset="0"/>
                <a:cs typeface="Times New Roman" panose="02020603050405020304" pitchFamily="18" charset="0"/>
                <a:sym typeface="+mn-ea"/>
              </a:rPr>
              <a:t>Ví dụ</a:t>
            </a:r>
            <a:r>
              <a:rPr lang="en-GB" altLang="en-US" sz="4000">
                <a:latin typeface="Times New Roman" panose="02020603050405020304" pitchFamily="18" charset="0"/>
                <a:cs typeface="Times New Roman" panose="02020603050405020304" pitchFamily="18" charset="0"/>
                <a:sym typeface="+mn-ea"/>
              </a:rPr>
              <a:t>: </a:t>
            </a:r>
            <a:r>
              <a:rPr lang="en-GB" altLang="en-US" sz="4000">
                <a:latin typeface="Times New Roman" panose="02020603050405020304" pitchFamily="18" charset="0"/>
                <a:cs typeface="Times New Roman" panose="02020603050405020304" pitchFamily="18" charset="0"/>
              </a:rPr>
              <a:t>Chiều nay, trên con đường đi học từ nhà đến trường cùng với Nam, em gặp phải một cơn mưa rào. Nó đã khiến em và tất cả mọi người trở tay </a:t>
            </a:r>
            <a:r>
              <a:rPr lang="en-GB" altLang="en-US" sz="4000">
                <a:latin typeface="Times New Roman" panose="02020603050405020304" pitchFamily="18" charset="0"/>
                <a:cs typeface="Times New Roman" panose="02020603050405020304" pitchFamily="18" charset="0"/>
                <a:sym typeface="+mn-ea"/>
              </a:rPr>
              <a:t>không kịp.</a:t>
            </a:r>
            <a:endParaRPr lang="en-GB" altLang="en-US" sz="4000">
              <a:latin typeface="Times New Roman" panose="02020603050405020304" pitchFamily="18" charset="0"/>
              <a:cs typeface="Times New Roman" panose="02020603050405020304" pitchFamily="18" charset="0"/>
            </a:endParaRPr>
          </a:p>
        </p:txBody>
      </p:sp>
      <p:sp>
        <p:nvSpPr>
          <p:cNvPr id="18" name="Rounded Rectangle 17"/>
          <p:cNvSpPr/>
          <p:nvPr/>
        </p:nvSpPr>
        <p:spPr>
          <a:xfrm>
            <a:off x="457200" y="647700"/>
            <a:ext cx="4047490" cy="1524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ltLang="en-US" sz="6600" b="1">
                <a:latin typeface="Times New Roman" panose="02020603050405020304" pitchFamily="18" charset="0"/>
                <a:cs typeface="Times New Roman" panose="02020603050405020304" pitchFamily="18" charset="0"/>
              </a:rPr>
              <a:t>Dàn ý 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40000">
            <a:off x="-2007235" y="-2952750"/>
            <a:ext cx="5432425" cy="8762365"/>
          </a:xfrm>
          <a:prstGeom prst="rect">
            <a:avLst/>
          </a:prstGeom>
        </p:spPr>
      </p:pic>
      <p:pic>
        <p:nvPicPr>
          <p:cNvPr id="9" name="Picture 7" descr="C:\Users\HP\Pictures\HINH SOAN BAI\TUAN 3\110155919.jpg110155919"/>
          <p:cNvPicPr>
            <a:picLocks noChangeAspect="1"/>
          </p:cNvPicPr>
          <p:nvPr/>
        </p:nvPicPr>
        <p:blipFill>
          <a:blip r:embed="rId3"/>
          <a:srcRect/>
          <a:stretch>
            <a:fillRect/>
          </a:stretch>
        </p:blipFill>
        <p:spPr>
          <a:xfrm>
            <a:off x="381000" y="5462264"/>
            <a:ext cx="6255806" cy="4692021"/>
          </a:xfrm>
          <a:prstGeom prst="rect">
            <a:avLst/>
          </a:prstGeom>
        </p:spPr>
      </p:pic>
      <p:pic>
        <p:nvPicPr>
          <p:cNvPr id="6" name="Picture 6"/>
          <p:cNvPicPr>
            <a:picLocks noChangeAspect="1"/>
          </p:cNvPicPr>
          <p:nvPr/>
        </p:nvPicPr>
        <p:blipFill>
          <a:blip r:embed="rId4"/>
          <a:srcRect/>
          <a:stretch>
            <a:fillRect/>
          </a:stretch>
        </p:blipFill>
        <p:spPr>
          <a:xfrm rot="21422204" flipV="1">
            <a:off x="-4822190" y="8715375"/>
            <a:ext cx="11480800" cy="2410460"/>
          </a:xfrm>
          <a:prstGeom prst="rect">
            <a:avLst/>
          </a:prstGeom>
        </p:spPr>
      </p:pic>
      <p:sp>
        <p:nvSpPr>
          <p:cNvPr id="10" name="Text Box 9"/>
          <p:cNvSpPr txBox="1"/>
          <p:nvPr/>
        </p:nvSpPr>
        <p:spPr>
          <a:xfrm>
            <a:off x="9906000" y="7613761"/>
            <a:ext cx="9836150" cy="1612942"/>
          </a:xfrm>
          <a:prstGeom prst="rect">
            <a:avLst/>
          </a:prstGeom>
          <a:noFill/>
        </p:spPr>
        <p:txBody>
          <a:bodyPr wrap="square" rtlCol="0" anchor="t">
            <a:spAutoFit/>
          </a:bodyPr>
          <a:lstStyle/>
          <a:p>
            <a:pPr algn="l">
              <a:lnSpc>
                <a:spcPct val="130000"/>
              </a:lnSpc>
              <a:buClrTx/>
              <a:buSzTx/>
              <a:buFontTx/>
            </a:pPr>
            <a:r>
              <a:rPr lang="en-GB" altLang="en-US" sz="4000" b="1">
                <a:latin typeface="Times New Roman" panose="02020603050405020304" pitchFamily="18" charset="0"/>
                <a:cs typeface="Times New Roman" panose="02020603050405020304" pitchFamily="18" charset="0"/>
                <a:sym typeface="+mn-ea"/>
              </a:rPr>
              <a:t>- Mây đen bao phủ khắp bầu trời.</a:t>
            </a:r>
            <a:endParaRPr lang="en-GB" altLang="en-US" sz="4000" b="1">
              <a:latin typeface="Times New Roman" panose="02020603050405020304" pitchFamily="18" charset="0"/>
              <a:cs typeface="Times New Roman" panose="02020603050405020304" pitchFamily="18" charset="0"/>
            </a:endParaRPr>
          </a:p>
          <a:p>
            <a:pPr algn="l">
              <a:lnSpc>
                <a:spcPct val="130000"/>
              </a:lnSpc>
              <a:buClrTx/>
              <a:buSzTx/>
              <a:buFontTx/>
            </a:pPr>
            <a:r>
              <a:rPr lang="en-GB" altLang="en-US" sz="4000" b="1">
                <a:latin typeface="Times New Roman" panose="02020603050405020304" pitchFamily="18" charset="0"/>
                <a:cs typeface="Times New Roman" panose="02020603050405020304" pitchFamily="18" charset="0"/>
                <a:sym typeface="+mn-ea"/>
              </a:rPr>
              <a:t>- Gió mang hơi nước mát lạnh.</a:t>
            </a:r>
          </a:p>
        </p:txBody>
      </p:sp>
      <p:pic>
        <p:nvPicPr>
          <p:cNvPr id="11" name="Picture 10" descr="download"/>
          <p:cNvPicPr>
            <a:picLocks noChangeAspect="1"/>
          </p:cNvPicPr>
          <p:nvPr/>
        </p:nvPicPr>
        <p:blipFill>
          <a:blip r:embed="rId5"/>
          <a:stretch>
            <a:fillRect/>
          </a:stretch>
        </p:blipFill>
        <p:spPr>
          <a:xfrm>
            <a:off x="396241" y="495300"/>
            <a:ext cx="6340812" cy="4405630"/>
          </a:xfrm>
          <a:prstGeom prst="rect">
            <a:avLst/>
          </a:prstGeom>
        </p:spPr>
      </p:pic>
      <p:pic>
        <p:nvPicPr>
          <p:cNvPr id="5" name="Picture 5"/>
          <p:cNvPicPr>
            <a:picLocks noChangeAspect="1"/>
          </p:cNvPicPr>
          <p:nvPr/>
        </p:nvPicPr>
        <p:blipFill>
          <a:blip r:embed="rId6"/>
          <a:srcRect/>
          <a:stretch>
            <a:fillRect/>
          </a:stretch>
        </p:blipFill>
        <p:spPr>
          <a:xfrm rot="-290571">
            <a:off x="-67169" y="-148556"/>
            <a:ext cx="6756400" cy="1418590"/>
          </a:xfrm>
          <a:prstGeom prst="rect">
            <a:avLst/>
          </a:prstGeom>
        </p:spPr>
      </p:pic>
      <p:pic>
        <p:nvPicPr>
          <p:cNvPr id="13" name="Picture 12" descr="5508080_image"/>
          <p:cNvPicPr>
            <a:picLocks noChangeAspect="1"/>
          </p:cNvPicPr>
          <p:nvPr/>
        </p:nvPicPr>
        <p:blipFill>
          <a:blip r:embed="rId7"/>
          <a:stretch>
            <a:fillRect/>
          </a:stretch>
        </p:blipFill>
        <p:spPr>
          <a:xfrm rot="21120000">
            <a:off x="11125200" y="38100"/>
            <a:ext cx="7117715" cy="5338445"/>
          </a:xfrm>
          <a:prstGeom prst="rect">
            <a:avLst/>
          </a:prstGeom>
        </p:spPr>
      </p:pic>
      <p:sp>
        <p:nvSpPr>
          <p:cNvPr id="53" name="Oval 52"/>
          <p:cNvSpPr/>
          <p:nvPr/>
        </p:nvSpPr>
        <p:spPr>
          <a:xfrm>
            <a:off x="5791200" y="5462264"/>
            <a:ext cx="7329805" cy="2006600"/>
          </a:xfrm>
          <a:prstGeom prst="ellipse">
            <a:avLst/>
          </a:prstGeom>
          <a:solidFill>
            <a:schemeClr val="accent5">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b="1" dirty="0">
                <a:solidFill>
                  <a:srgbClr val="002060"/>
                </a:solidFill>
                <a:latin typeface="Times New Roman" panose="02020603050405020304" pitchFamily="18" charset="0"/>
                <a:ea typeface="Microsoft YaHei Light" panose="020B0502040204020203" pitchFamily="34" charset="-122"/>
                <a:cs typeface="Times New Roman" panose="02020603050405020304" pitchFamily="18" charset="0"/>
                <a:sym typeface="+mn-ea"/>
              </a:rPr>
              <a:t>Lúc sắp mưa</a:t>
            </a:r>
          </a:p>
        </p:txBody>
      </p:sp>
      <p:sp>
        <p:nvSpPr>
          <p:cNvPr id="15" name="Text Box 14"/>
          <p:cNvSpPr txBox="1"/>
          <p:nvPr/>
        </p:nvSpPr>
        <p:spPr>
          <a:xfrm>
            <a:off x="5791200" y="3695700"/>
            <a:ext cx="6947535" cy="144526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en-GB" altLang="en-US" sz="4400" b="1">
                <a:latin typeface="Times New Roman" panose="02020603050405020304" pitchFamily="18" charset="0"/>
                <a:cs typeface="Times New Roman" panose="02020603050405020304" pitchFamily="18" charset="0"/>
              </a:rPr>
              <a:t>2. Thân bài: Tả sự thay đổi của cảnh theo thời gian.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5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49066" y="-2610324"/>
            <a:ext cx="5170250" cy="8339113"/>
          </a:xfrm>
          <a:prstGeom prst="rect">
            <a:avLst/>
          </a:prstGeom>
        </p:spPr>
      </p:pic>
      <p:pic>
        <p:nvPicPr>
          <p:cNvPr id="3" name="Picture 3"/>
          <p:cNvPicPr>
            <a:picLocks noChangeAspect="1"/>
          </p:cNvPicPr>
          <p:nvPr/>
        </p:nvPicPr>
        <p:blipFill>
          <a:blip r:embed="rId3"/>
          <a:srcRect t="1797" b="1797"/>
          <a:stretch>
            <a:fillRect/>
          </a:stretch>
        </p:blipFill>
        <p:spPr>
          <a:xfrm rot="5400000">
            <a:off x="12023725" y="3330575"/>
            <a:ext cx="3754120" cy="7379970"/>
          </a:xfrm>
          <a:prstGeom prst="rect">
            <a:avLst/>
          </a:prstGeom>
        </p:spPr>
      </p:pic>
      <p:pic>
        <p:nvPicPr>
          <p:cNvPr id="6" name="Picture 6"/>
          <p:cNvPicPr>
            <a:picLocks noChangeAspect="1"/>
          </p:cNvPicPr>
          <p:nvPr/>
        </p:nvPicPr>
        <p:blipFill>
          <a:blip r:embed="rId4"/>
          <a:srcRect l="42341" t="4372" b="4372"/>
          <a:stretch>
            <a:fillRect/>
          </a:stretch>
        </p:blipFill>
        <p:spPr>
          <a:xfrm>
            <a:off x="-76200" y="342900"/>
            <a:ext cx="6943090" cy="3962400"/>
          </a:xfrm>
          <a:prstGeom prst="rect">
            <a:avLst/>
          </a:prstGeom>
        </p:spPr>
      </p:pic>
      <p:pic>
        <p:nvPicPr>
          <p:cNvPr id="7" name="Picture 7"/>
          <p:cNvPicPr>
            <a:picLocks noChangeAspect="1"/>
          </p:cNvPicPr>
          <p:nvPr/>
        </p:nvPicPr>
        <p:blipFill>
          <a:blip r:embed="rId5"/>
          <a:srcRect/>
          <a:stretch>
            <a:fillRect/>
          </a:stretch>
        </p:blipFill>
        <p:spPr>
          <a:xfrm rot="-290571">
            <a:off x="503565" y="-298287"/>
            <a:ext cx="6534813" cy="1372311"/>
          </a:xfrm>
          <a:prstGeom prst="rect">
            <a:avLst/>
          </a:prstGeom>
        </p:spPr>
      </p:pic>
      <p:pic>
        <p:nvPicPr>
          <p:cNvPr id="8" name="Picture 8"/>
          <p:cNvPicPr>
            <a:picLocks noChangeAspect="1"/>
          </p:cNvPicPr>
          <p:nvPr/>
        </p:nvPicPr>
        <p:blipFill>
          <a:blip r:embed="rId6"/>
          <a:srcRect/>
          <a:stretch>
            <a:fillRect/>
          </a:stretch>
        </p:blipFill>
        <p:spPr>
          <a:xfrm rot="520387">
            <a:off x="-68325" y="3756149"/>
            <a:ext cx="6619736" cy="1456342"/>
          </a:xfrm>
          <a:prstGeom prst="rect">
            <a:avLst/>
          </a:prstGeom>
        </p:spPr>
      </p:pic>
      <p:sp>
        <p:nvSpPr>
          <p:cNvPr id="15" name="Text Box 14"/>
          <p:cNvSpPr txBox="1"/>
          <p:nvPr/>
        </p:nvSpPr>
        <p:spPr>
          <a:xfrm>
            <a:off x="457200" y="5613400"/>
            <a:ext cx="8300085" cy="4399915"/>
          </a:xfrm>
          <a:prstGeom prst="rect">
            <a:avLst/>
          </a:prstGeom>
          <a:noFill/>
        </p:spPr>
        <p:txBody>
          <a:bodyPr wrap="square" rtlCol="0" anchor="t">
            <a:spAutoFit/>
          </a:bodyPr>
          <a:lstStyle/>
          <a:p>
            <a:pPr algn="l">
              <a:lnSpc>
                <a:spcPct val="100000"/>
              </a:lnSpc>
              <a:buClrTx/>
              <a:buSzTx/>
              <a:buNone/>
            </a:pPr>
            <a:r>
              <a:rPr lang="en-GB" altLang="en-US" sz="4000" b="1">
                <a:latin typeface="Times New Roman" panose="02020603050405020304" pitchFamily="18" charset="0"/>
                <a:cs typeface="Times New Roman" panose="02020603050405020304" pitchFamily="18" charset="0"/>
                <a:sym typeface="+mn-ea"/>
              </a:rPr>
              <a:t>- Cây cối đu đưa, tha hồ tắm mưa.</a:t>
            </a:r>
            <a:endParaRPr lang="en-GB" altLang="en-US" sz="4000" b="1">
              <a:latin typeface="Times New Roman" panose="02020603050405020304" pitchFamily="18" charset="0"/>
              <a:cs typeface="Times New Roman" panose="02020603050405020304" pitchFamily="18" charset="0"/>
            </a:endParaRPr>
          </a:p>
          <a:p>
            <a:pPr algn="l">
              <a:lnSpc>
                <a:spcPct val="100000"/>
              </a:lnSpc>
              <a:buClrTx/>
              <a:buSzTx/>
              <a:buNone/>
            </a:pPr>
            <a:r>
              <a:rPr lang="en-GB" altLang="en-US" sz="4000" b="1">
                <a:latin typeface="Times New Roman" panose="02020603050405020304" pitchFamily="18" charset="0"/>
                <a:cs typeface="Times New Roman" panose="02020603050405020304" pitchFamily="18" charset="0"/>
                <a:sym typeface="+mn-ea"/>
              </a:rPr>
              <a:t>- Người đi đường chạy vào mái hiên trú mưa.</a:t>
            </a:r>
            <a:endParaRPr lang="en-GB" altLang="en-US" sz="4000" b="1">
              <a:latin typeface="Times New Roman" panose="02020603050405020304" pitchFamily="18" charset="0"/>
              <a:cs typeface="Times New Roman" panose="02020603050405020304" pitchFamily="18" charset="0"/>
            </a:endParaRPr>
          </a:p>
          <a:p>
            <a:pPr algn="l">
              <a:lnSpc>
                <a:spcPct val="100000"/>
              </a:lnSpc>
              <a:buClrTx/>
              <a:buSzTx/>
              <a:buNone/>
            </a:pPr>
            <a:r>
              <a:rPr lang="en-GB" altLang="en-US" sz="4000" b="1">
                <a:latin typeface="Times New Roman" panose="02020603050405020304" pitchFamily="18" charset="0"/>
                <a:cs typeface="Times New Roman" panose="02020603050405020304" pitchFamily="18" charset="0"/>
                <a:sym typeface="+mn-ea"/>
              </a:rPr>
              <a:t>- Những người mặc áo mưa chạy xe vút qua.</a:t>
            </a:r>
            <a:endParaRPr lang="en-GB" altLang="en-US" sz="4000" b="1">
              <a:latin typeface="Times New Roman" panose="02020603050405020304" pitchFamily="18" charset="0"/>
              <a:cs typeface="Times New Roman" panose="02020603050405020304" pitchFamily="18" charset="0"/>
            </a:endParaRPr>
          </a:p>
          <a:p>
            <a:pPr algn="l">
              <a:lnSpc>
                <a:spcPct val="100000"/>
              </a:lnSpc>
              <a:buClrTx/>
              <a:buSzTx/>
              <a:buNone/>
            </a:pPr>
            <a:r>
              <a:rPr lang="en-GB" altLang="en-US" sz="4000" b="1">
                <a:latin typeface="Times New Roman" panose="02020603050405020304" pitchFamily="18" charset="0"/>
                <a:cs typeface="Times New Roman" panose="02020603050405020304" pitchFamily="18" charset="0"/>
                <a:sym typeface="+mn-ea"/>
              </a:rPr>
              <a:t>- Lũ chim ướt lướt thướt, đứng dưới tán lá lớn trú mưa.</a:t>
            </a:r>
            <a:endParaRPr lang="en-GB" altLang="en-US" sz="4000" b="1">
              <a:latin typeface="Times New Roman" panose="02020603050405020304" pitchFamily="18" charset="0"/>
              <a:cs typeface="Times New Roman" panose="02020603050405020304" pitchFamily="18" charset="0"/>
            </a:endParaRPr>
          </a:p>
        </p:txBody>
      </p:sp>
      <p:sp>
        <p:nvSpPr>
          <p:cNvPr id="16" name="Text Box 15"/>
          <p:cNvSpPr txBox="1"/>
          <p:nvPr/>
        </p:nvSpPr>
        <p:spPr>
          <a:xfrm>
            <a:off x="7084641" y="2209800"/>
            <a:ext cx="10785475" cy="3169285"/>
          </a:xfrm>
          <a:prstGeom prst="rect">
            <a:avLst/>
          </a:prstGeom>
          <a:noFill/>
        </p:spPr>
        <p:txBody>
          <a:bodyPr wrap="square" rtlCol="0" anchor="t">
            <a:spAutoFit/>
          </a:bodyPr>
          <a:lstStyle/>
          <a:p>
            <a:pPr algn="l">
              <a:buClrTx/>
              <a:buSzTx/>
              <a:buFontTx/>
            </a:pPr>
            <a:r>
              <a:rPr lang="en-GB" altLang="en-US" sz="4000" b="1">
                <a:latin typeface="Times New Roman" panose="02020603050405020304" pitchFamily="18" charset="0"/>
                <a:cs typeface="Times New Roman" panose="02020603050405020304" pitchFamily="18" charset="0"/>
              </a:rPr>
              <a:t>- Mưa bắt đầu rơi lẹt đẹt, xiên xẹo theo làn gió.</a:t>
            </a:r>
          </a:p>
          <a:p>
            <a:pPr algn="l">
              <a:buClrTx/>
              <a:buSzTx/>
              <a:buFontTx/>
            </a:pPr>
            <a:r>
              <a:rPr lang="en-GB" altLang="en-US" sz="4000" b="1">
                <a:latin typeface="Times New Roman" panose="02020603050405020304" pitchFamily="18" charset="0"/>
                <a:cs typeface="Times New Roman" panose="02020603050405020304" pitchFamily="18" charset="0"/>
              </a:rPr>
              <a:t>- Mưa nặng hạt dần, tuôn xối xả, trắng xóa.</a:t>
            </a:r>
          </a:p>
          <a:p>
            <a:pPr algn="l">
              <a:buClrTx/>
              <a:buSzTx/>
              <a:buFontTx/>
            </a:pPr>
            <a:r>
              <a:rPr lang="en-GB" altLang="en-US" sz="4000" b="1">
                <a:latin typeface="Times New Roman" panose="02020603050405020304" pitchFamily="18" charset="0"/>
                <a:cs typeface="Times New Roman" panose="02020603050405020304" pitchFamily="18" charset="0"/>
              </a:rPr>
              <a:t>- Sấm chớp liên hồi trên bầu trời đen kịt.</a:t>
            </a:r>
          </a:p>
          <a:p>
            <a:pPr algn="l">
              <a:buClrTx/>
              <a:buSzTx/>
              <a:buFontTx/>
            </a:pPr>
            <a:r>
              <a:rPr lang="en-GB" altLang="en-US" sz="4000" b="1">
                <a:latin typeface="Times New Roman" panose="02020603050405020304" pitchFamily="18" charset="0"/>
                <a:cs typeface="Times New Roman" panose="02020603050405020304" pitchFamily="18" charset="0"/>
              </a:rPr>
              <a:t>- Nước chảy lênh láng, ngập sân, ngập ngõ, ngập đường phố.</a:t>
            </a:r>
          </a:p>
        </p:txBody>
      </p:sp>
      <p:sp>
        <p:nvSpPr>
          <p:cNvPr id="53" name="Oval 52"/>
          <p:cNvSpPr/>
          <p:nvPr/>
        </p:nvSpPr>
        <p:spPr>
          <a:xfrm>
            <a:off x="8985885" y="304800"/>
            <a:ext cx="7778115" cy="1759585"/>
          </a:xfrm>
          <a:prstGeom prst="ellipse">
            <a:avLst/>
          </a:prstGeom>
          <a:solidFill>
            <a:schemeClr val="accent5">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b="1" dirty="0">
                <a:solidFill>
                  <a:srgbClr val="002060"/>
                </a:solidFill>
                <a:latin typeface="Times New Roman" panose="02020603050405020304" pitchFamily="18" charset="0"/>
                <a:ea typeface="Microsoft YaHei Light" panose="020B0502040204020203" pitchFamily="34" charset="-122"/>
                <a:cs typeface="Times New Roman" panose="02020603050405020304" pitchFamily="18" charset="0"/>
                <a:sym typeface="+mn-ea"/>
              </a:rPr>
              <a:t>Trong cơn mưa</a:t>
            </a:r>
          </a:p>
        </p:txBody>
      </p:sp>
      <p:pic>
        <p:nvPicPr>
          <p:cNvPr id="17" name="Picture 5"/>
          <p:cNvPicPr>
            <a:picLocks noChangeAspect="1"/>
          </p:cNvPicPr>
          <p:nvPr/>
        </p:nvPicPr>
        <p:blipFill>
          <a:blip r:embed="rId7"/>
          <a:srcRect/>
          <a:stretch>
            <a:fillRect/>
          </a:stretch>
        </p:blipFill>
        <p:spPr>
          <a:xfrm>
            <a:off x="9440544" y="5891682"/>
            <a:ext cx="7379970" cy="40530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1000">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grpId="0" nodeType="clickEffect">
                                  <p:stCondLst>
                                    <p:cond delay="0"/>
                                  </p:stCondLst>
                                  <p:childTnLst>
                                    <p:set>
                                      <p:cBhvr>
                                        <p:cTn id="15" dur="1000">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5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sp>
        <p:nvSpPr>
          <p:cNvPr id="4" name="TextBox 4"/>
          <p:cNvSpPr txBox="1"/>
          <p:nvPr/>
        </p:nvSpPr>
        <p:spPr>
          <a:xfrm>
            <a:off x="-9310370" y="4502150"/>
            <a:ext cx="6964045" cy="1664335"/>
          </a:xfrm>
          <a:prstGeom prst="rect">
            <a:avLst/>
          </a:prstGeom>
        </p:spPr>
        <p:txBody>
          <a:bodyPr lIns="0" tIns="0" rIns="0" bIns="0" rtlCol="0" anchor="t">
            <a:spAutoFit/>
          </a:bodyPr>
          <a:lstStyle/>
          <a:p>
            <a:pPr>
              <a:lnSpc>
                <a:spcPts val="4500"/>
              </a:lnSpc>
            </a:pPr>
            <a:r>
              <a:rPr lang="en-US" sz="3000" spc="30">
                <a:solidFill>
                  <a:srgbClr val="FFFDF5"/>
                </a:solidFill>
                <a:latin typeface="Times New Roman" panose="02020603050405020304" pitchFamily="18" charset="0"/>
                <a:cs typeface="Times New Roman" panose="02020603050405020304" pitchFamily="18" charset="0"/>
              </a:rPr>
              <a:t>Thuyết trình là công cụ giao tiếp có thể dùng để minh họa, giảng dạy, diễn thuyết, báo cáo và nhiều thứ khác nữa.</a:t>
            </a:r>
          </a:p>
        </p:txBody>
      </p:sp>
      <p:pic>
        <p:nvPicPr>
          <p:cNvPr id="5" name="Picture 5"/>
          <p:cNvPicPr>
            <a:picLocks noChangeAspect="1"/>
          </p:cNvPicPr>
          <p:nvPr/>
        </p:nvPicPr>
        <p:blipFill>
          <a:blip r:embed="rId2"/>
          <a:srcRect/>
          <a:stretch>
            <a:fillRect/>
          </a:stretch>
        </p:blipFill>
        <p:spPr>
          <a:xfrm rot="7712721">
            <a:off x="13909675" y="-2125345"/>
            <a:ext cx="5778500" cy="9320530"/>
          </a:xfrm>
          <a:prstGeom prst="rect">
            <a:avLst/>
          </a:prstGeom>
        </p:spPr>
      </p:pic>
      <p:pic>
        <p:nvPicPr>
          <p:cNvPr id="7" name="Picture 7"/>
          <p:cNvPicPr>
            <a:picLocks noChangeAspect="1"/>
          </p:cNvPicPr>
          <p:nvPr/>
        </p:nvPicPr>
        <p:blipFill>
          <a:blip r:embed="rId3"/>
          <a:srcRect/>
          <a:stretch>
            <a:fillRect/>
          </a:stretch>
        </p:blipFill>
        <p:spPr>
          <a:xfrm rot="260861">
            <a:off x="-225747" y="-852209"/>
            <a:ext cx="8116279" cy="1704419"/>
          </a:xfrm>
          <a:prstGeom prst="rect">
            <a:avLst/>
          </a:prstGeom>
        </p:spPr>
      </p:pic>
      <p:pic>
        <p:nvPicPr>
          <p:cNvPr id="9" name="Picture 9"/>
          <p:cNvPicPr>
            <a:picLocks noChangeAspect="1"/>
          </p:cNvPicPr>
          <p:nvPr/>
        </p:nvPicPr>
        <p:blipFill>
          <a:blip r:embed="rId4"/>
          <a:srcRect/>
          <a:stretch>
            <a:fillRect/>
          </a:stretch>
        </p:blipFill>
        <p:spPr>
          <a:xfrm rot="351492">
            <a:off x="-2238257" y="9033677"/>
            <a:ext cx="12141299" cy="2367553"/>
          </a:xfrm>
          <a:prstGeom prst="rect">
            <a:avLst/>
          </a:prstGeom>
        </p:spPr>
      </p:pic>
      <p:pic>
        <p:nvPicPr>
          <p:cNvPr id="10" name="Picture 6"/>
          <p:cNvPicPr>
            <a:picLocks noChangeAspect="1"/>
          </p:cNvPicPr>
          <p:nvPr/>
        </p:nvPicPr>
        <p:blipFill>
          <a:blip r:embed="rId5"/>
          <a:srcRect/>
          <a:stretch>
            <a:fillRect/>
          </a:stretch>
        </p:blipFill>
        <p:spPr>
          <a:xfrm>
            <a:off x="11582400" y="5753100"/>
            <a:ext cx="5960110" cy="3959225"/>
          </a:xfrm>
          <a:prstGeom prst="rect">
            <a:avLst/>
          </a:prstGeom>
        </p:spPr>
      </p:pic>
      <p:sp>
        <p:nvSpPr>
          <p:cNvPr id="11" name="Text Box 10"/>
          <p:cNvSpPr txBox="1"/>
          <p:nvPr/>
        </p:nvSpPr>
        <p:spPr>
          <a:xfrm>
            <a:off x="457200" y="2333849"/>
            <a:ext cx="10608310" cy="6863417"/>
          </a:xfrm>
          <a:prstGeom prst="rect">
            <a:avLst/>
          </a:prstGeom>
          <a:noFill/>
        </p:spPr>
        <p:txBody>
          <a:bodyPr wrap="square" rtlCol="0" anchor="t">
            <a:spAutoFit/>
          </a:bodyPr>
          <a:lstStyle/>
          <a:p>
            <a:pPr>
              <a:lnSpc>
                <a:spcPct val="100000"/>
              </a:lnSpc>
            </a:pPr>
            <a:r>
              <a:rPr lang="en-GB" altLang="en-US" sz="4000" b="1">
                <a:latin typeface="Times New Roman" panose="02020603050405020304" pitchFamily="18" charset="0"/>
                <a:cs typeface="Times New Roman" panose="02020603050405020304" pitchFamily="18" charset="0"/>
                <a:sym typeface="+mn-ea"/>
              </a:rPr>
              <a:t>- Mưa ngớt rồi tạnh hẳn. Bầu trời quang đãng.</a:t>
            </a:r>
            <a:endParaRPr lang="en-GB" altLang="en-US" sz="4000" b="1">
              <a:latin typeface="Times New Roman" panose="02020603050405020304" pitchFamily="18" charset="0"/>
              <a:cs typeface="Times New Roman" panose="02020603050405020304" pitchFamily="18" charset="0"/>
            </a:endParaRPr>
          </a:p>
          <a:p>
            <a:pPr>
              <a:lnSpc>
                <a:spcPct val="100000"/>
              </a:lnSpc>
            </a:pPr>
            <a:r>
              <a:rPr lang="en-GB" altLang="en-US" sz="4000" b="1">
                <a:latin typeface="Times New Roman" panose="02020603050405020304" pitchFamily="18" charset="0"/>
                <a:cs typeface="Times New Roman" panose="02020603050405020304" pitchFamily="18" charset="0"/>
                <a:sym typeface="+mn-ea"/>
              </a:rPr>
              <a:t>- Mặt trời chiều tỏa những tia nắng vàng nhè nhẹ.</a:t>
            </a:r>
            <a:endParaRPr lang="en-GB" altLang="en-US" sz="4000" b="1">
              <a:latin typeface="Times New Roman" panose="02020603050405020304" pitchFamily="18" charset="0"/>
              <a:cs typeface="Times New Roman" panose="02020603050405020304" pitchFamily="18" charset="0"/>
            </a:endParaRPr>
          </a:p>
          <a:p>
            <a:pPr>
              <a:lnSpc>
                <a:spcPct val="100000"/>
              </a:lnSpc>
            </a:pPr>
            <a:r>
              <a:rPr lang="en-GB" altLang="en-US" sz="4000" b="1">
                <a:latin typeface="Times New Roman" panose="02020603050405020304" pitchFamily="18" charset="0"/>
                <a:cs typeface="Times New Roman" panose="02020603050405020304" pitchFamily="18" charset="0"/>
                <a:sym typeface="+mn-ea"/>
              </a:rPr>
              <a:t>- Lũ chim lại nô đùa, bay ra bay vào.</a:t>
            </a:r>
            <a:endParaRPr lang="en-GB" altLang="en-US" sz="4000" b="1">
              <a:latin typeface="Times New Roman" panose="02020603050405020304" pitchFamily="18" charset="0"/>
              <a:cs typeface="Times New Roman" panose="02020603050405020304" pitchFamily="18" charset="0"/>
            </a:endParaRPr>
          </a:p>
          <a:p>
            <a:pPr>
              <a:lnSpc>
                <a:spcPct val="100000"/>
              </a:lnSpc>
            </a:pPr>
            <a:r>
              <a:rPr lang="en-GB" altLang="en-US" sz="4000" b="1">
                <a:latin typeface="Times New Roman" panose="02020603050405020304" pitchFamily="18" charset="0"/>
                <a:cs typeface="Times New Roman" panose="02020603050405020304" pitchFamily="18" charset="0"/>
                <a:sym typeface="+mn-ea"/>
              </a:rPr>
              <a:t>- Cây lá sạch bóng, xanh mát như có ai vừa lau chùi.</a:t>
            </a:r>
            <a:endParaRPr lang="en-GB" altLang="en-US" sz="4000" b="1">
              <a:latin typeface="Times New Roman" panose="02020603050405020304" pitchFamily="18" charset="0"/>
              <a:cs typeface="Times New Roman" panose="02020603050405020304" pitchFamily="18" charset="0"/>
            </a:endParaRPr>
          </a:p>
          <a:p>
            <a:pPr>
              <a:lnSpc>
                <a:spcPct val="100000"/>
              </a:lnSpc>
            </a:pPr>
            <a:r>
              <a:rPr lang="en-GB" altLang="en-US" sz="4000" b="1">
                <a:latin typeface="Times New Roman" panose="02020603050405020304" pitchFamily="18" charset="0"/>
                <a:cs typeface="Times New Roman" panose="02020603050405020304" pitchFamily="18" charset="0"/>
                <a:sym typeface="+mn-ea"/>
              </a:rPr>
              <a:t>- Đường phố lại bắt đầu huyên náo. Tiếng xe chạy ầm ầm.</a:t>
            </a:r>
            <a:endParaRPr lang="en-GB" altLang="en-US" sz="4000" b="1">
              <a:latin typeface="Times New Roman" panose="02020603050405020304" pitchFamily="18" charset="0"/>
              <a:cs typeface="Times New Roman" panose="02020603050405020304" pitchFamily="18" charset="0"/>
            </a:endParaRPr>
          </a:p>
          <a:p>
            <a:pPr>
              <a:lnSpc>
                <a:spcPct val="100000"/>
              </a:lnSpc>
            </a:pPr>
            <a:r>
              <a:rPr lang="en-GB" altLang="en-US" sz="4000" b="1">
                <a:latin typeface="Times New Roman" panose="02020603050405020304" pitchFamily="18" charset="0"/>
                <a:cs typeface="Times New Roman" panose="02020603050405020304" pitchFamily="18" charset="0"/>
                <a:sym typeface="+mn-ea"/>
              </a:rPr>
              <a:t>- Mọi người lại tiếp tục công việc của mình.</a:t>
            </a:r>
            <a:endParaRPr lang="en-GB" altLang="en-US" sz="4000" b="1">
              <a:latin typeface="Times New Roman" panose="02020603050405020304" pitchFamily="18" charset="0"/>
              <a:cs typeface="Times New Roman" panose="02020603050405020304" pitchFamily="18" charset="0"/>
            </a:endParaRPr>
          </a:p>
          <a:p>
            <a:pPr>
              <a:lnSpc>
                <a:spcPct val="100000"/>
              </a:lnSpc>
            </a:pPr>
            <a:r>
              <a:rPr lang="en-GB" altLang="en-US" sz="4000" b="1">
                <a:latin typeface="Times New Roman" panose="02020603050405020304" pitchFamily="18" charset="0"/>
                <a:cs typeface="Times New Roman" panose="02020603050405020304" pitchFamily="18" charset="0"/>
                <a:sym typeface="+mn-ea"/>
              </a:rPr>
              <a:t>- Cửa hàng, cửa hiệu mở cửa, bày bán. Tiếng loa đài rộn vang.</a:t>
            </a:r>
          </a:p>
        </p:txBody>
      </p:sp>
      <p:pic>
        <p:nvPicPr>
          <p:cNvPr id="12" name="Picture 9"/>
          <p:cNvPicPr>
            <a:picLocks noChangeAspect="1"/>
          </p:cNvPicPr>
          <p:nvPr/>
        </p:nvPicPr>
        <p:blipFill>
          <a:blip r:embed="rId6"/>
          <a:srcRect/>
          <a:stretch>
            <a:fillRect/>
          </a:stretch>
        </p:blipFill>
        <p:spPr>
          <a:xfrm>
            <a:off x="11582400" y="913130"/>
            <a:ext cx="5960110" cy="3963035"/>
          </a:xfrm>
          <a:prstGeom prst="rect">
            <a:avLst/>
          </a:prstGeom>
        </p:spPr>
      </p:pic>
      <p:sp>
        <p:nvSpPr>
          <p:cNvPr id="53" name="Oval 52"/>
          <p:cNvSpPr/>
          <p:nvPr/>
        </p:nvSpPr>
        <p:spPr>
          <a:xfrm>
            <a:off x="1752600" y="495300"/>
            <a:ext cx="7329805" cy="1828800"/>
          </a:xfrm>
          <a:prstGeom prst="ellipse">
            <a:avLst/>
          </a:prstGeom>
          <a:solidFill>
            <a:schemeClr val="accent5">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b="1" dirty="0">
                <a:solidFill>
                  <a:srgbClr val="002060"/>
                </a:solidFill>
                <a:latin typeface="Times New Roman" panose="02020603050405020304" pitchFamily="18" charset="0"/>
                <a:ea typeface="Microsoft YaHei Light" panose="020B0502040204020203" pitchFamily="34" charset="-122"/>
                <a:cs typeface="Times New Roman" panose="02020603050405020304" pitchFamily="18" charset="0"/>
                <a:sym typeface="+mn-ea"/>
              </a:rPr>
              <a:t>Sau cơn mưa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1000">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5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819881">
            <a:off x="85609" y="-6728651"/>
            <a:ext cx="7654677" cy="12346253"/>
          </a:xfrm>
          <a:prstGeom prst="rect">
            <a:avLst/>
          </a:prstGeom>
        </p:spPr>
      </p:pic>
      <p:sp>
        <p:nvSpPr>
          <p:cNvPr id="17" name="Text Box 16"/>
          <p:cNvSpPr txBox="1"/>
          <p:nvPr/>
        </p:nvSpPr>
        <p:spPr>
          <a:xfrm>
            <a:off x="11353800" y="571500"/>
            <a:ext cx="4285615"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en-GB" altLang="en-US" sz="4800" b="1">
                <a:latin typeface="Times New Roman" panose="02020603050405020304" pitchFamily="18" charset="0"/>
                <a:cs typeface="Times New Roman" panose="02020603050405020304" pitchFamily="18" charset="0"/>
              </a:rPr>
              <a:t>3. Kết bài: </a:t>
            </a:r>
          </a:p>
        </p:txBody>
      </p:sp>
      <p:grpSp>
        <p:nvGrpSpPr>
          <p:cNvPr id="25" name="Group 24"/>
          <p:cNvGrpSpPr/>
          <p:nvPr/>
        </p:nvGrpSpPr>
        <p:grpSpPr>
          <a:xfrm>
            <a:off x="13432790" y="1562100"/>
            <a:ext cx="3443605" cy="1989455"/>
            <a:chOff x="15480" y="3300"/>
            <a:chExt cx="6626" cy="3992"/>
          </a:xfrm>
        </p:grpSpPr>
        <p:pic>
          <p:nvPicPr>
            <p:cNvPr id="1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0" y="3300"/>
              <a:ext cx="6626" cy="3993"/>
            </a:xfrm>
            <a:prstGeom prst="rect">
              <a:avLst/>
            </a:prstGeom>
          </p:spPr>
        </p:pic>
        <p:pic>
          <p:nvPicPr>
            <p:cNvPr id="21" name="Picture 20"/>
            <p:cNvPicPr>
              <a:picLocks noChangeAspect="1"/>
            </p:cNvPicPr>
            <p:nvPr/>
          </p:nvPicPr>
          <p:blipFill>
            <a:blip r:embed="rId5"/>
            <a:stretch>
              <a:fillRect/>
            </a:stretch>
          </p:blipFill>
          <p:spPr>
            <a:xfrm>
              <a:off x="16440" y="4256"/>
              <a:ext cx="4665" cy="1935"/>
            </a:xfrm>
            <a:prstGeom prst="rect">
              <a:avLst/>
            </a:prstGeom>
          </p:spPr>
        </p:pic>
      </p:grpSp>
      <p:grpSp>
        <p:nvGrpSpPr>
          <p:cNvPr id="26" name="Group 25"/>
          <p:cNvGrpSpPr/>
          <p:nvPr/>
        </p:nvGrpSpPr>
        <p:grpSpPr>
          <a:xfrm>
            <a:off x="7848600" y="3002915"/>
            <a:ext cx="4728210" cy="2211705"/>
            <a:chOff x="11400" y="10860"/>
            <a:chExt cx="8548" cy="3992"/>
          </a:xfrm>
        </p:grpSpPr>
        <p:pic>
          <p:nvPicPr>
            <p:cNvPr id="19"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0" y="10860"/>
              <a:ext cx="8548" cy="3993"/>
            </a:xfrm>
            <a:prstGeom prst="rect">
              <a:avLst/>
            </a:prstGeom>
          </p:spPr>
        </p:pic>
        <p:pic>
          <p:nvPicPr>
            <p:cNvPr id="22" name="Picture 21"/>
            <p:cNvPicPr>
              <a:picLocks noChangeAspect="1"/>
            </p:cNvPicPr>
            <p:nvPr/>
          </p:nvPicPr>
          <p:blipFill>
            <a:blip r:embed="rId6"/>
            <a:stretch>
              <a:fillRect/>
            </a:stretch>
          </p:blipFill>
          <p:spPr>
            <a:xfrm>
              <a:off x="12600" y="11820"/>
              <a:ext cx="5955" cy="1935"/>
            </a:xfrm>
            <a:prstGeom prst="rect">
              <a:avLst/>
            </a:prstGeom>
          </p:spPr>
        </p:pic>
      </p:grpSp>
      <p:grpSp>
        <p:nvGrpSpPr>
          <p:cNvPr id="27" name="Group 26"/>
          <p:cNvGrpSpPr/>
          <p:nvPr/>
        </p:nvGrpSpPr>
        <p:grpSpPr>
          <a:xfrm>
            <a:off x="13487400" y="3999230"/>
            <a:ext cx="3388360" cy="2287905"/>
            <a:chOff x="20520" y="6660"/>
            <a:chExt cx="5974" cy="3992"/>
          </a:xfrm>
        </p:grpSpPr>
        <p:pic>
          <p:nvPicPr>
            <p:cNvPr id="2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520" y="6660"/>
              <a:ext cx="5975" cy="3993"/>
            </a:xfrm>
            <a:prstGeom prst="rect">
              <a:avLst/>
            </a:prstGeom>
          </p:spPr>
        </p:pic>
        <p:pic>
          <p:nvPicPr>
            <p:cNvPr id="23" name="Picture 22"/>
            <p:cNvPicPr>
              <a:picLocks noChangeAspect="1"/>
            </p:cNvPicPr>
            <p:nvPr/>
          </p:nvPicPr>
          <p:blipFill>
            <a:blip r:embed="rId7"/>
            <a:stretch>
              <a:fillRect/>
            </a:stretch>
          </p:blipFill>
          <p:spPr>
            <a:xfrm>
              <a:off x="21643" y="7500"/>
              <a:ext cx="3915" cy="1890"/>
            </a:xfrm>
            <a:prstGeom prst="rect">
              <a:avLst/>
            </a:prstGeom>
          </p:spPr>
        </p:pic>
      </p:grpSp>
      <p:pic>
        <p:nvPicPr>
          <p:cNvPr id="24" name="Picture 3"/>
          <p:cNvPicPr>
            <a:picLocks noChangeAspect="1"/>
          </p:cNvPicPr>
          <p:nvPr/>
        </p:nvPicPr>
        <p:blipFill>
          <a:blip r:embed="rId8"/>
          <a:srcRect/>
          <a:stretch>
            <a:fillRect/>
          </a:stretch>
        </p:blipFill>
        <p:spPr>
          <a:xfrm>
            <a:off x="838200" y="266700"/>
            <a:ext cx="4922520" cy="5605780"/>
          </a:xfrm>
          <a:prstGeom prst="rect">
            <a:avLst/>
          </a:prstGeom>
        </p:spPr>
      </p:pic>
      <p:pic>
        <p:nvPicPr>
          <p:cNvPr id="15" name="Picture 15"/>
          <p:cNvPicPr>
            <a:picLocks noChangeAspect="1"/>
          </p:cNvPicPr>
          <p:nvPr/>
        </p:nvPicPr>
        <p:blipFill>
          <a:blip r:embed="rId9"/>
          <a:srcRect/>
          <a:stretch>
            <a:fillRect/>
          </a:stretch>
        </p:blipFill>
        <p:spPr>
          <a:xfrm rot="-10328972">
            <a:off x="-1955800" y="4434205"/>
            <a:ext cx="9848215" cy="2166620"/>
          </a:xfrm>
          <a:prstGeom prst="rect">
            <a:avLst/>
          </a:prstGeom>
        </p:spPr>
      </p:pic>
      <p:sp>
        <p:nvSpPr>
          <p:cNvPr id="28" name="Text Box 27"/>
          <p:cNvSpPr txBox="1"/>
          <p:nvPr/>
        </p:nvSpPr>
        <p:spPr>
          <a:xfrm>
            <a:off x="856932" y="6971799"/>
            <a:ext cx="16574135" cy="2553335"/>
          </a:xfrm>
          <a:prstGeom prst="rect">
            <a:avLst/>
          </a:prstGeom>
          <a:solidFill>
            <a:schemeClr val="lt1">
              <a:alpha val="80000"/>
            </a:schemeClr>
          </a:solidFill>
          <a:ln>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GB" altLang="en-US" sz="4000" b="1">
                <a:latin typeface="Times New Roman" panose="02020603050405020304" pitchFamily="18" charset="0"/>
                <a:cs typeface="Times New Roman" panose="02020603050405020304" pitchFamily="18" charset="0"/>
              </a:rPr>
              <a:t>          Những cơn mưa rào mùa hạ luôn là điều mà em mong chờ nhất. Bởi nó giúp không khí mát mẻ, dễ chịu. Lại còn tưới mát cho cây cối nữa. Em hứa sẽ cùng với các bạn giữ gìn vệ sinh mội trường để có thể đón nhận những cơn mưa trong mát và sạch sẽ.</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nodeType="clickEffect">
                                  <p:stCondLst>
                                    <p:cond delay="0"/>
                                  </p:stCondLst>
                                  <p:childTnLst>
                                    <p:set>
                                      <p:cBhvr>
                                        <p:cTn id="10" dur="1000">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1" presetClass="entr" presetSubtype="0" fill="hold" nodeType="clickEffect">
                                  <p:stCondLst>
                                    <p:cond delay="0"/>
                                  </p:stCondLst>
                                  <p:childTnLst>
                                    <p:set>
                                      <p:cBhvr>
                                        <p:cTn id="14" dur="1000">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descr="C:\Users\HP\Desktop\SOAN BAI PPT\MAI SOAN\z2742752086101_65f3becc218e7be44f40dc36c6d8b16f.jpgz2742752086101_65f3becc218e7be44f40dc36c6d8b16f"/>
          <p:cNvPicPr>
            <a:picLocks noChangeAspect="1"/>
          </p:cNvPicPr>
          <p:nvPr/>
        </p:nvPicPr>
        <p:blipFill>
          <a:blip r:embed="rId2"/>
          <a:srcRect/>
          <a:stretch>
            <a:fillRect/>
          </a:stretch>
        </p:blipFill>
        <p:spPr>
          <a:xfrm rot="10800000" flipH="1" flipV="1">
            <a:off x="1600200" y="1562100"/>
            <a:ext cx="15097125" cy="8872855"/>
          </a:xfrm>
          <a:prstGeom prst="rect">
            <a:avLst/>
          </a:prstGeom>
        </p:spPr>
      </p:pic>
      <p:pic>
        <p:nvPicPr>
          <p:cNvPr id="7" name="Picture 7"/>
          <p:cNvPicPr>
            <a:picLocks noChangeAspect="1"/>
          </p:cNvPicPr>
          <p:nvPr/>
        </p:nvPicPr>
        <p:blipFill>
          <a:blip r:embed="rId3"/>
          <a:srcRect/>
          <a:stretch>
            <a:fillRect/>
          </a:stretch>
        </p:blipFill>
        <p:spPr>
          <a:xfrm>
            <a:off x="8614418" y="9655836"/>
            <a:ext cx="9817654" cy="1914443"/>
          </a:xfrm>
          <a:prstGeom prst="rect">
            <a:avLst/>
          </a:prstGeom>
        </p:spPr>
      </p:pic>
      <p:pic>
        <p:nvPicPr>
          <p:cNvPr id="8" name="Picture 8"/>
          <p:cNvPicPr>
            <a:picLocks noChangeAspect="1"/>
          </p:cNvPicPr>
          <p:nvPr/>
        </p:nvPicPr>
        <p:blipFill>
          <a:blip r:embed="rId4"/>
          <a:srcRect/>
          <a:stretch>
            <a:fillRect/>
          </a:stretch>
        </p:blipFill>
        <p:spPr>
          <a:xfrm rot="10337661">
            <a:off x="-658126" y="9066208"/>
            <a:ext cx="9888315" cy="2175429"/>
          </a:xfrm>
          <a:prstGeom prst="rect">
            <a:avLst/>
          </a:prstGeom>
        </p:spPr>
      </p:pic>
      <p:pic>
        <p:nvPicPr>
          <p:cNvPr id="9" name="Picture 9"/>
          <p:cNvPicPr>
            <a:picLocks noChangeAspect="1"/>
          </p:cNvPicPr>
          <p:nvPr/>
        </p:nvPicPr>
        <p:blipFill>
          <a:blip r:embed="rId5"/>
          <a:srcRect/>
          <a:stretch>
            <a:fillRect/>
          </a:stretch>
        </p:blipFill>
        <p:spPr>
          <a:xfrm>
            <a:off x="3048217" y="571757"/>
            <a:ext cx="2982527" cy="1655302"/>
          </a:xfrm>
          <a:prstGeom prst="rect">
            <a:avLst/>
          </a:prstGeom>
        </p:spPr>
      </p:pic>
      <p:pic>
        <p:nvPicPr>
          <p:cNvPr id="10" name="Picture 10"/>
          <p:cNvPicPr>
            <a:picLocks noChangeAspect="1"/>
          </p:cNvPicPr>
          <p:nvPr/>
        </p:nvPicPr>
        <p:blipFill>
          <a:blip r:embed="rId6"/>
          <a:srcRect/>
          <a:stretch>
            <a:fillRect/>
          </a:stretch>
        </p:blipFill>
        <p:spPr>
          <a:xfrm rot="-213941">
            <a:off x="8962022" y="-1034306"/>
            <a:ext cx="9823837" cy="2063006"/>
          </a:xfrm>
          <a:prstGeom prst="rect">
            <a:avLst/>
          </a:prstGeom>
        </p:spPr>
      </p:pic>
      <p:pic>
        <p:nvPicPr>
          <p:cNvPr id="11" name="Picture 9"/>
          <p:cNvPicPr>
            <a:picLocks noChangeAspect="1"/>
          </p:cNvPicPr>
          <p:nvPr/>
        </p:nvPicPr>
        <p:blipFill>
          <a:blip r:embed="rId5"/>
          <a:srcRect/>
          <a:stretch>
            <a:fillRect/>
          </a:stretch>
        </p:blipFill>
        <p:spPr>
          <a:xfrm rot="960000" flipH="1">
            <a:off x="13487400" y="737870"/>
            <a:ext cx="2383790" cy="1323340"/>
          </a:xfrm>
          <a:prstGeom prst="rect">
            <a:avLst/>
          </a:prstGeom>
        </p:spPr>
      </p:pic>
    </p:spTree>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E5B93D-F151-4B2D-9D98-81F29853918B}"/>
              </a:ext>
            </a:extLst>
          </p:cNvPr>
          <p:cNvSpPr/>
          <p:nvPr/>
        </p:nvSpPr>
        <p:spPr>
          <a:xfrm>
            <a:off x="0" y="0"/>
            <a:ext cx="18464972" cy="10287000"/>
          </a:xfrm>
          <a:prstGeom prst="rect">
            <a:avLst/>
          </a:prstGeom>
          <a:solidFill>
            <a:srgbClr val="EC8C3F">
              <a:lumMod val="100000"/>
              <a:lumOff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a:extLst>
              <a:ext uri="{FF2B5EF4-FFF2-40B4-BE49-F238E27FC236}">
                <a16:creationId xmlns:a16="http://schemas.microsoft.com/office/drawing/2014/main" id="{48F9FDE2-EA16-4AFA-8659-EA5811243380}"/>
              </a:ext>
            </a:extLst>
          </p:cNvPr>
          <p:cNvPicPr>
            <a:picLocks noChangeAspect="1"/>
          </p:cNvPicPr>
          <p:nvPr/>
        </p:nvPicPr>
        <p:blipFill>
          <a:blip r:embed="rId2"/>
          <a:srcRect t="13049" b="13049"/>
          <a:stretch>
            <a:fillRect/>
          </a:stretch>
        </p:blipFill>
        <p:spPr>
          <a:xfrm>
            <a:off x="-12" y="0"/>
            <a:ext cx="18482664" cy="10287000"/>
          </a:xfrm>
          <a:prstGeom prst="rect">
            <a:avLst/>
          </a:prstGeom>
        </p:spPr>
      </p:pic>
      <p:pic>
        <p:nvPicPr>
          <p:cNvPr id="3" name="Picture 3"/>
          <p:cNvPicPr>
            <a:picLocks noChangeAspect="1"/>
          </p:cNvPicPr>
          <p:nvPr/>
        </p:nvPicPr>
        <p:blipFill>
          <a:blip r:embed="rId3"/>
          <a:srcRect/>
          <a:stretch>
            <a:fillRect/>
          </a:stretch>
        </p:blipFill>
        <p:spPr>
          <a:xfrm rot="10538681">
            <a:off x="5339421" y="-1207375"/>
            <a:ext cx="13052707" cy="2414751"/>
          </a:xfrm>
          <a:prstGeom prst="rect">
            <a:avLst/>
          </a:prstGeom>
        </p:spPr>
      </p:pic>
      <p:pic>
        <p:nvPicPr>
          <p:cNvPr id="6" name="Picture 6"/>
          <p:cNvPicPr>
            <a:picLocks noChangeAspect="1"/>
          </p:cNvPicPr>
          <p:nvPr/>
        </p:nvPicPr>
        <p:blipFill>
          <a:blip r:embed="rId4"/>
          <a:srcRect/>
          <a:stretch>
            <a:fillRect/>
          </a:stretch>
        </p:blipFill>
        <p:spPr>
          <a:xfrm>
            <a:off x="-396231" y="9655836"/>
            <a:ext cx="9817654" cy="1914443"/>
          </a:xfrm>
          <a:prstGeom prst="rect">
            <a:avLst/>
          </a:prstGeom>
        </p:spPr>
      </p:pic>
      <p:pic>
        <p:nvPicPr>
          <p:cNvPr id="11" name="Picture 2">
            <a:extLst>
              <a:ext uri="{FF2B5EF4-FFF2-40B4-BE49-F238E27FC236}">
                <a16:creationId xmlns:a16="http://schemas.microsoft.com/office/drawing/2014/main" id="{6759F827-ACC8-491B-B028-FFB9C37CDED9}"/>
              </a:ext>
            </a:extLst>
          </p:cNvPr>
          <p:cNvPicPr>
            <a:picLocks noChangeAspect="1"/>
          </p:cNvPicPr>
          <p:nvPr/>
        </p:nvPicPr>
        <p:blipFill>
          <a:blip r:embed="rId5"/>
          <a:srcRect l="24403" r="43667"/>
          <a:stretch>
            <a:fillRect/>
          </a:stretch>
        </p:blipFill>
        <p:spPr>
          <a:xfrm rot="-5665821">
            <a:off x="4203730" y="-1155922"/>
            <a:ext cx="4125170" cy="13497775"/>
          </a:xfrm>
          <a:prstGeom prst="rect">
            <a:avLst/>
          </a:prstGeom>
        </p:spPr>
      </p:pic>
      <p:sp>
        <p:nvSpPr>
          <p:cNvPr id="13" name="TextBox 8">
            <a:extLst>
              <a:ext uri="{FF2B5EF4-FFF2-40B4-BE49-F238E27FC236}">
                <a16:creationId xmlns:a16="http://schemas.microsoft.com/office/drawing/2014/main" id="{5034405F-C57A-4A1E-B5EB-45FCDEC41DE7}"/>
              </a:ext>
            </a:extLst>
          </p:cNvPr>
          <p:cNvSpPr txBox="1"/>
          <p:nvPr/>
        </p:nvSpPr>
        <p:spPr>
          <a:xfrm rot="-307584">
            <a:off x="-695788" y="3925308"/>
            <a:ext cx="11924729" cy="3234988"/>
          </a:xfrm>
          <a:prstGeom prst="rect">
            <a:avLst/>
          </a:prstGeom>
        </p:spPr>
        <p:txBody>
          <a:bodyPr wrap="square" lIns="0" tIns="0" rIns="0" bIns="0" rtlCol="0" anchor="t">
            <a:spAutoFit/>
          </a:bodyPr>
          <a:lstStyle/>
          <a:p>
            <a:pPr algn="ctr">
              <a:lnSpc>
                <a:spcPts val="13040"/>
              </a:lnSpc>
            </a:pPr>
            <a:r>
              <a:rPr lang="en-US" sz="9315">
                <a:solidFill>
                  <a:srgbClr val="147E93"/>
                </a:solidFill>
                <a:latin typeface="#9Slide03 IcielUni Sans Heavy" panose="00000500000000000000" pitchFamily="2" charset="0"/>
              </a:rPr>
              <a:t>CHÚC CÁC EM</a:t>
            </a:r>
          </a:p>
          <a:p>
            <a:pPr algn="ctr">
              <a:lnSpc>
                <a:spcPts val="13040"/>
              </a:lnSpc>
            </a:pPr>
            <a:r>
              <a:rPr lang="en-US" sz="9315">
                <a:solidFill>
                  <a:srgbClr val="147E93"/>
                </a:solidFill>
                <a:latin typeface="#9Slide03 IcielUni Sans Heavy" panose="00000500000000000000" pitchFamily="2" charset="0"/>
              </a:rPr>
              <a:t>HỌC TỐT</a:t>
            </a:r>
          </a:p>
        </p:txBody>
      </p:sp>
    </p:spTree>
    <p:extLst>
      <p:ext uri="{BB962C8B-B14F-4D97-AF65-F5344CB8AC3E}">
        <p14:creationId xmlns:p14="http://schemas.microsoft.com/office/powerpoint/2010/main" val="422091599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3" name="TextBox 3"/>
          <p:cNvSpPr txBox="1"/>
          <p:nvPr/>
        </p:nvSpPr>
        <p:spPr>
          <a:xfrm>
            <a:off x="1520962" y="3470892"/>
            <a:ext cx="6070431" cy="1971675"/>
          </a:xfrm>
          <a:prstGeom prst="rect">
            <a:avLst/>
          </a:prstGeom>
        </p:spPr>
        <p:txBody>
          <a:bodyPr lIns="0" tIns="0" rIns="0" bIns="0" rtlCol="0" anchor="t">
            <a:spAutoFit/>
          </a:bodyPr>
          <a:lstStyle/>
          <a:p>
            <a:pPr algn="ctr">
              <a:lnSpc>
                <a:spcPts val="5190"/>
              </a:lnSpc>
            </a:pPr>
            <a:r>
              <a:rPr lang="en-US" sz="4325" spc="43">
                <a:solidFill>
                  <a:srgbClr val="FFFDF5"/>
                </a:solidFill>
                <a:latin typeface="Muli Bold Bold Italics" panose="00000900000000000000"/>
              </a:rPr>
              <a:t>Doanh thu</a:t>
            </a:r>
          </a:p>
          <a:p>
            <a:pPr algn="ctr">
              <a:lnSpc>
                <a:spcPts val="5190"/>
              </a:lnSpc>
            </a:pPr>
            <a:r>
              <a:rPr lang="en-US" sz="4325" spc="43">
                <a:solidFill>
                  <a:srgbClr val="FFFDF5"/>
                </a:solidFill>
                <a:latin typeface="Muli Bold Bold Italics" panose="00000900000000000000"/>
              </a:rPr>
              <a:t>thường niên</a:t>
            </a:r>
          </a:p>
          <a:p>
            <a:pPr algn="ctr">
              <a:lnSpc>
                <a:spcPts val="5190"/>
              </a:lnSpc>
            </a:pPr>
            <a:r>
              <a:rPr lang="en-US" sz="4325" spc="43">
                <a:solidFill>
                  <a:srgbClr val="FFFDF5"/>
                </a:solidFill>
                <a:latin typeface="Muli Bold Bold Italics" panose="00000900000000000000"/>
              </a:rPr>
              <a:t>của tiệm hoa</a:t>
            </a:r>
          </a:p>
        </p:txBody>
      </p:sp>
      <p:sp>
        <p:nvSpPr>
          <p:cNvPr id="5" name="TextBox 5"/>
          <p:cNvSpPr txBox="1"/>
          <p:nvPr/>
        </p:nvSpPr>
        <p:spPr>
          <a:xfrm>
            <a:off x="1270454" y="8234229"/>
            <a:ext cx="15903329" cy="1114425"/>
          </a:xfrm>
          <a:prstGeom prst="rect">
            <a:avLst/>
          </a:prstGeom>
        </p:spPr>
        <p:txBody>
          <a:bodyPr lIns="0" tIns="0" rIns="0" bIns="0" rtlCol="0" anchor="t">
            <a:spAutoFit/>
          </a:bodyPr>
          <a:lstStyle/>
          <a:p>
            <a:pPr>
              <a:lnSpc>
                <a:spcPts val="4500"/>
              </a:lnSpc>
            </a:pPr>
            <a:r>
              <a:rPr lang="en-US" sz="3000" spc="30">
                <a:solidFill>
                  <a:srgbClr val="FFFDF5"/>
                </a:solidFill>
                <a:latin typeface="Muli Extra Light" panose="00000300000000000000"/>
              </a:rPr>
              <a:t>Đồ thị và biểu đồ là những công cụ hỗ trợ trực quan cung cấp thêm ngữ cảnh cho chủ đề bạn đang thảo luận.</a:t>
            </a:r>
          </a:p>
        </p:txBody>
      </p:sp>
      <p:pic>
        <p:nvPicPr>
          <p:cNvPr id="24" name="Picture 24"/>
          <p:cNvPicPr>
            <a:picLocks noChangeAspect="1"/>
          </p:cNvPicPr>
          <p:nvPr/>
        </p:nvPicPr>
        <p:blipFill>
          <a:blip r:embed="rId2"/>
          <a:srcRect/>
          <a:stretch>
            <a:fillRect/>
          </a:stretch>
        </p:blipFill>
        <p:spPr>
          <a:xfrm>
            <a:off x="-340382" y="-1104369"/>
            <a:ext cx="10156723" cy="1980561"/>
          </a:xfrm>
          <a:prstGeom prst="rect">
            <a:avLst/>
          </a:prstGeom>
        </p:spPr>
      </p:pic>
      <p:pic>
        <p:nvPicPr>
          <p:cNvPr id="25" name="Picture 25"/>
          <p:cNvPicPr>
            <a:picLocks noChangeAspect="1"/>
          </p:cNvPicPr>
          <p:nvPr/>
        </p:nvPicPr>
        <p:blipFill>
          <a:blip r:embed="rId3"/>
          <a:srcRect/>
          <a:stretch>
            <a:fillRect/>
          </a:stretch>
        </p:blipFill>
        <p:spPr>
          <a:xfrm rot="-10558176">
            <a:off x="11348309" y="9341120"/>
            <a:ext cx="7466393" cy="1567943"/>
          </a:xfrm>
          <a:prstGeom prst="rect">
            <a:avLst/>
          </a:prstGeom>
        </p:spPr>
      </p:pic>
      <p:pic>
        <p:nvPicPr>
          <p:cNvPr id="26" name="Picture 26"/>
          <p:cNvPicPr>
            <a:picLocks noChangeAspect="1"/>
          </p:cNvPicPr>
          <p:nvPr/>
        </p:nvPicPr>
        <p:blipFill>
          <a:blip r:embed="rId4"/>
          <a:srcRect/>
          <a:stretch>
            <a:fillRect/>
          </a:stretch>
        </p:blipFill>
        <p:spPr>
          <a:xfrm rot="468804">
            <a:off x="1315398" y="-22768"/>
            <a:ext cx="3705127" cy="1667307"/>
          </a:xfrm>
          <a:prstGeom prst="rect">
            <a:avLst/>
          </a:prstGeom>
        </p:spPr>
      </p:pic>
      <p:pic>
        <p:nvPicPr>
          <p:cNvPr id="27" name="Picture 27"/>
          <p:cNvPicPr>
            <a:picLocks noChangeAspect="1"/>
          </p:cNvPicPr>
          <p:nvPr/>
        </p:nvPicPr>
        <p:blipFill>
          <a:blip r:embed="rId2"/>
          <a:srcRect/>
          <a:stretch>
            <a:fillRect/>
          </a:stretch>
        </p:blipFill>
        <p:spPr>
          <a:xfrm>
            <a:off x="9677421" y="-1257565"/>
            <a:ext cx="10156723" cy="1980561"/>
          </a:xfrm>
          <a:prstGeom prst="rect">
            <a:avLst/>
          </a:prstGeom>
        </p:spPr>
      </p:pic>
      <p:pic>
        <p:nvPicPr>
          <p:cNvPr id="29"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5295900"/>
            <a:ext cx="6004560" cy="5004435"/>
          </a:xfrm>
          <a:prstGeom prst="rect">
            <a:avLst/>
          </a:prstGeom>
        </p:spPr>
      </p:pic>
      <p:grpSp>
        <p:nvGrpSpPr>
          <p:cNvPr id="6" name="Group 5"/>
          <p:cNvGrpSpPr/>
          <p:nvPr/>
        </p:nvGrpSpPr>
        <p:grpSpPr>
          <a:xfrm>
            <a:off x="2286000" y="1257300"/>
            <a:ext cx="7467600" cy="4648200"/>
            <a:chOff x="3600" y="1980"/>
            <a:chExt cx="11760" cy="7320"/>
          </a:xfrm>
        </p:grpSpPr>
        <p:sp>
          <p:nvSpPr>
            <p:cNvPr id="30" name="Cloud Callout 29"/>
            <p:cNvSpPr/>
            <p:nvPr/>
          </p:nvSpPr>
          <p:spPr>
            <a:xfrm>
              <a:off x="3600" y="1980"/>
              <a:ext cx="11760" cy="732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pic>
          <p:nvPicPr>
            <p:cNvPr id="4" name="Picture 3"/>
            <p:cNvPicPr>
              <a:picLocks noChangeAspect="1"/>
            </p:cNvPicPr>
            <p:nvPr/>
          </p:nvPicPr>
          <p:blipFill>
            <a:blip r:embed="rId6"/>
            <a:stretch>
              <a:fillRect/>
            </a:stretch>
          </p:blipFill>
          <p:spPr>
            <a:xfrm>
              <a:off x="4080" y="4020"/>
              <a:ext cx="11150" cy="3538"/>
            </a:xfrm>
            <a:prstGeom prst="rect">
              <a:avLst/>
            </a:prstGeom>
          </p:spPr>
        </p:pic>
      </p:grpSp>
      <p:grpSp>
        <p:nvGrpSpPr>
          <p:cNvPr id="8" name="Group 7"/>
          <p:cNvGrpSpPr/>
          <p:nvPr/>
        </p:nvGrpSpPr>
        <p:grpSpPr>
          <a:xfrm>
            <a:off x="5334000" y="3238500"/>
            <a:ext cx="12942570" cy="6717030"/>
            <a:chOff x="8400" y="5100"/>
            <a:chExt cx="20382" cy="10578"/>
          </a:xfrm>
        </p:grpSpPr>
        <p:pic>
          <p:nvPicPr>
            <p:cNvPr id="28" name="图片 2"/>
            <p:cNvPicPr>
              <a:picLocks noChangeAspect="1"/>
            </p:cNvPicPr>
            <p:nvPr/>
          </p:nvPicPr>
          <p:blipFill rotWithShape="1">
            <a:blip r:embed="rId7">
              <a:extLst>
                <a:ext uri="{28A0092B-C50C-407E-A947-70E740481C1C}">
                  <a14:useLocalDpi xmlns:a14="http://schemas.microsoft.com/office/drawing/2010/main" val="0"/>
                </a:ext>
              </a:extLst>
            </a:blip>
            <a:srcRect l="4305" t="5109" r="29408" b="32774"/>
            <a:stretch>
              <a:fillRect/>
            </a:stretch>
          </p:blipFill>
          <p:spPr>
            <a:xfrm>
              <a:off x="8400" y="5100"/>
              <a:ext cx="20383" cy="10579"/>
            </a:xfrm>
            <a:prstGeom prst="rect">
              <a:avLst/>
            </a:prstGeom>
          </p:spPr>
        </p:pic>
        <p:pic>
          <p:nvPicPr>
            <p:cNvPr id="7" name="Picture 6"/>
            <p:cNvPicPr>
              <a:picLocks noChangeAspect="1"/>
            </p:cNvPicPr>
            <p:nvPr/>
          </p:nvPicPr>
          <p:blipFill>
            <a:blip r:embed="rId8"/>
            <a:stretch>
              <a:fillRect/>
            </a:stretch>
          </p:blipFill>
          <p:spPr>
            <a:xfrm>
              <a:off x="13200" y="8167"/>
              <a:ext cx="12180" cy="480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067665">
            <a:off x="-456632" y="3782755"/>
            <a:ext cx="6823907" cy="11006302"/>
          </a:xfrm>
          <a:prstGeom prst="rect">
            <a:avLst/>
          </a:prstGeom>
        </p:spPr>
      </p:pic>
      <p:sp>
        <p:nvSpPr>
          <p:cNvPr id="3" name="AutoShape 3"/>
          <p:cNvSpPr/>
          <p:nvPr/>
        </p:nvSpPr>
        <p:spPr>
          <a:xfrm>
            <a:off x="1129585" y="997647"/>
            <a:ext cx="9844921" cy="8288259"/>
          </a:xfrm>
          <a:prstGeom prst="rect">
            <a:avLst/>
          </a:prstGeom>
          <a:solidFill>
            <a:srgbClr val="FFFDF5"/>
          </a:solidFill>
        </p:spPr>
      </p:sp>
      <p:pic>
        <p:nvPicPr>
          <p:cNvPr id="4" name="Picture 4"/>
          <p:cNvPicPr>
            <a:picLocks noChangeAspect="1"/>
          </p:cNvPicPr>
          <p:nvPr/>
        </p:nvPicPr>
        <p:blipFill>
          <a:blip r:embed="rId3"/>
          <a:srcRect t="13049" b="13049"/>
          <a:stretch>
            <a:fillRect/>
          </a:stretch>
        </p:blipFill>
        <p:spPr>
          <a:xfrm>
            <a:off x="555303" y="851303"/>
            <a:ext cx="16703997" cy="8229600"/>
          </a:xfrm>
          <a:prstGeom prst="rect">
            <a:avLst/>
          </a:prstGeom>
        </p:spPr>
      </p:pic>
      <p:pic>
        <p:nvPicPr>
          <p:cNvPr id="5" name="Picture 5"/>
          <p:cNvPicPr>
            <a:picLocks noChangeAspect="1"/>
          </p:cNvPicPr>
          <p:nvPr/>
        </p:nvPicPr>
        <p:blipFill>
          <a:blip r:embed="rId4"/>
          <a:srcRect/>
          <a:stretch>
            <a:fillRect/>
          </a:stretch>
        </p:blipFill>
        <p:spPr>
          <a:xfrm rot="10292232">
            <a:off x="152236" y="-707302"/>
            <a:ext cx="14169133" cy="311720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494" y="3238364"/>
            <a:ext cx="935835" cy="706556"/>
          </a:xfrm>
          <a:prstGeom prst="rect">
            <a:avLst/>
          </a:prstGeom>
        </p:spPr>
      </p:pic>
      <p:sp>
        <p:nvSpPr>
          <p:cNvPr id="8" name="TextBox 8"/>
          <p:cNvSpPr txBox="1"/>
          <p:nvPr/>
        </p:nvSpPr>
        <p:spPr>
          <a:xfrm>
            <a:off x="2209800" y="3502025"/>
            <a:ext cx="8447405" cy="2769870"/>
          </a:xfrm>
          <a:prstGeom prst="rect">
            <a:avLst/>
          </a:prstGeom>
        </p:spPr>
        <p:txBody>
          <a:bodyPr wrap="square" lIns="0" tIns="0" rIns="0" bIns="0" rtlCol="0" anchor="t">
            <a:spAutoFit/>
            <a:scene3d>
              <a:camera prst="orthographicFront"/>
              <a:lightRig rig="threePt" dir="t"/>
            </a:scene3d>
          </a:bodyPr>
          <a:lstStyle/>
          <a:p>
            <a:pPr>
              <a:lnSpc>
                <a:spcPct val="100000"/>
              </a:lnSpc>
            </a:pPr>
            <a:r>
              <a:rPr lang="en-GB" altLang="en-US" sz="6000" spc="128">
                <a:solidFill>
                  <a:schemeClr val="tx1"/>
                </a:solidFill>
                <a:effectLst>
                  <a:outerShdw blurRad="38100" dist="19050" dir="2700000" algn="tl" rotWithShape="0">
                    <a:schemeClr val="dk1">
                      <a:alpha val="40000"/>
                    </a:schemeClr>
                  </a:outerShdw>
                </a:effectLst>
                <a:latin typeface="Muli Regular" panose="00000500000000000000"/>
              </a:rPr>
              <a:t>Hãy chia sẻ với bạn </a:t>
            </a:r>
          </a:p>
          <a:p>
            <a:pPr>
              <a:lnSpc>
                <a:spcPct val="100000"/>
              </a:lnSpc>
            </a:pPr>
            <a:r>
              <a:rPr lang="en-GB" altLang="en-US" sz="6000" spc="128">
                <a:solidFill>
                  <a:schemeClr val="tx1"/>
                </a:solidFill>
                <a:effectLst>
                  <a:outerShdw blurRad="38100" dist="19050" dir="2700000" algn="tl" rotWithShape="0">
                    <a:schemeClr val="dk1">
                      <a:alpha val="40000"/>
                    </a:schemeClr>
                  </a:outerShdw>
                </a:effectLst>
                <a:latin typeface="Muli Regular" panose="00000500000000000000"/>
              </a:rPr>
              <a:t>những ghi chép </a:t>
            </a:r>
          </a:p>
          <a:p>
            <a:pPr>
              <a:lnSpc>
                <a:spcPct val="100000"/>
              </a:lnSpc>
            </a:pPr>
            <a:r>
              <a:rPr lang="en-GB" altLang="en-US" sz="6000" spc="128">
                <a:solidFill>
                  <a:schemeClr val="tx1"/>
                </a:solidFill>
                <a:effectLst>
                  <a:outerShdw blurRad="38100" dist="19050" dir="2700000" algn="tl" rotWithShape="0">
                    <a:schemeClr val="dk1">
                      <a:alpha val="40000"/>
                    </a:schemeClr>
                  </a:outerShdw>
                </a:effectLst>
                <a:latin typeface="Muli Regular" panose="00000500000000000000"/>
              </a:rPr>
              <a:t>của em nhé!</a:t>
            </a:r>
          </a:p>
        </p:txBody>
      </p:sp>
      <p:pic>
        <p:nvPicPr>
          <p:cNvPr id="10" name="Picture 10"/>
          <p:cNvPicPr>
            <a:picLocks noChangeAspect="1"/>
          </p:cNvPicPr>
          <p:nvPr/>
        </p:nvPicPr>
        <p:blipFill>
          <a:blip r:embed="rId4"/>
          <a:srcRect l="8906" r="8906"/>
          <a:stretch>
            <a:fillRect/>
          </a:stretch>
        </p:blipFill>
        <p:spPr>
          <a:xfrm rot="-626745">
            <a:off x="8247555" y="7966214"/>
            <a:ext cx="10378283" cy="2778073"/>
          </a:xfrm>
          <a:prstGeom prst="rect">
            <a:avLst/>
          </a:prstGeom>
        </p:spPr>
      </p:pic>
      <p:pic>
        <p:nvPicPr>
          <p:cNvPr id="1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7543494" y="5565004"/>
            <a:ext cx="935835" cy="706556"/>
          </a:xfrm>
          <a:prstGeom prst="rect">
            <a:avLst/>
          </a:prstGeom>
        </p:spPr>
      </p:pic>
    </p:spTree>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481103">
            <a:off x="11115752" y="-1024641"/>
            <a:ext cx="6519466" cy="10515268"/>
          </a:xfrm>
          <a:prstGeom prst="rect">
            <a:avLst/>
          </a:prstGeom>
        </p:spPr>
      </p:pic>
      <p:pic>
        <p:nvPicPr>
          <p:cNvPr id="3" name="Picture 3"/>
          <p:cNvPicPr>
            <a:picLocks noChangeAspect="1"/>
          </p:cNvPicPr>
          <p:nvPr/>
        </p:nvPicPr>
        <p:blipFill>
          <a:blip r:embed="rId4"/>
          <a:srcRect/>
          <a:stretch>
            <a:fillRect/>
          </a:stretch>
        </p:blipFill>
        <p:spPr>
          <a:xfrm rot="-250780">
            <a:off x="-399684" y="-759559"/>
            <a:ext cx="7765992" cy="1514368"/>
          </a:xfrm>
          <a:prstGeom prst="rect">
            <a:avLst/>
          </a:prstGeom>
        </p:spPr>
      </p:pic>
      <p:pic>
        <p:nvPicPr>
          <p:cNvPr id="4" name="Picture 4"/>
          <p:cNvPicPr>
            <a:picLocks noChangeAspect="1"/>
          </p:cNvPicPr>
          <p:nvPr/>
        </p:nvPicPr>
        <p:blipFill>
          <a:blip r:embed="rId5"/>
          <a:srcRect/>
          <a:stretch>
            <a:fillRect/>
          </a:stretch>
        </p:blipFill>
        <p:spPr>
          <a:xfrm rot="-246468">
            <a:off x="9199958" y="9359827"/>
            <a:ext cx="9817654" cy="1914443"/>
          </a:xfrm>
          <a:prstGeom prst="rect">
            <a:avLst/>
          </a:prstGeom>
        </p:spPr>
      </p:pic>
      <p:pic>
        <p:nvPicPr>
          <p:cNvPr id="5" name="Picture 5"/>
          <p:cNvPicPr>
            <a:picLocks noChangeAspect="1"/>
          </p:cNvPicPr>
          <p:nvPr/>
        </p:nvPicPr>
        <p:blipFill>
          <a:blip r:embed="rId6"/>
          <a:srcRect/>
          <a:stretch>
            <a:fillRect/>
          </a:stretch>
        </p:blipFill>
        <p:spPr>
          <a:xfrm>
            <a:off x="9502734" y="-299652"/>
            <a:ext cx="9247117" cy="6166671"/>
          </a:xfrm>
          <a:prstGeom prst="rect">
            <a:avLst/>
          </a:prstGeom>
        </p:spPr>
      </p:pic>
      <p:sp>
        <p:nvSpPr>
          <p:cNvPr id="6" name="TextBox 6"/>
          <p:cNvSpPr txBox="1"/>
          <p:nvPr/>
        </p:nvSpPr>
        <p:spPr>
          <a:xfrm>
            <a:off x="1219200" y="5753100"/>
            <a:ext cx="13270230" cy="3654425"/>
          </a:xfrm>
          <a:prstGeom prst="rect">
            <a:avLst/>
          </a:prstGeom>
        </p:spPr>
        <p:txBody>
          <a:bodyPr wrap="square" lIns="0" tIns="0" rIns="0" bIns="0" rtlCol="0" anchor="t">
            <a:spAutoFit/>
          </a:bodyPr>
          <a:lstStyle/>
          <a:p>
            <a:pPr>
              <a:lnSpc>
                <a:spcPct val="90000"/>
              </a:lnSpc>
            </a:pPr>
            <a:r>
              <a:rPr lang="en-US" sz="8800" b="1" spc="30">
                <a:solidFill>
                  <a:schemeClr val="tx1"/>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p>
          <a:p>
            <a:pPr>
              <a:lnSpc>
                <a:spcPct val="90000"/>
              </a:lnSpc>
            </a:pPr>
            <a:r>
              <a:rPr lang="en-US" sz="8800" b="1" spc="30">
                <a:solidFill>
                  <a:schemeClr val="tx1"/>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r>
              <a:rPr lang="en-GB" altLang="en-US" sz="8800" b="1" spc="30">
                <a:solidFill>
                  <a:schemeClr val="tx1"/>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endParaRPr lang="en-US" sz="8800" b="1" spc="30">
              <a:solidFill>
                <a:schemeClr val="tx1"/>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endParaRPr>
          </a:p>
          <a:p>
            <a:pPr>
              <a:lnSpc>
                <a:spcPct val="90000"/>
              </a:lnSpc>
            </a:pPr>
            <a:r>
              <a:rPr lang="en-US" sz="8800" b="1" spc="30">
                <a:solidFill>
                  <a:schemeClr val="tx1"/>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r>
              <a:rPr lang="en-GB" altLang="en-US" sz="8800" b="1" spc="30">
                <a:solidFill>
                  <a:schemeClr val="tx1"/>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                              </a:t>
            </a:r>
          </a:p>
        </p:txBody>
      </p:sp>
      <p:sp>
        <p:nvSpPr>
          <p:cNvPr id="7" name="TextBox 7"/>
          <p:cNvSpPr txBox="1"/>
          <p:nvPr/>
        </p:nvSpPr>
        <p:spPr>
          <a:xfrm>
            <a:off x="305086" y="1866986"/>
            <a:ext cx="9892276" cy="1172845"/>
          </a:xfrm>
          <a:prstGeom prst="rect">
            <a:avLst/>
          </a:prstGeom>
        </p:spPr>
        <p:txBody>
          <a:bodyPr lIns="0" tIns="0" rIns="0" bIns="0" rtlCol="0" anchor="t">
            <a:spAutoFit/>
          </a:bodyPr>
          <a:lstStyle/>
          <a:p>
            <a:pPr>
              <a:lnSpc>
                <a:spcPts val="9150"/>
              </a:lnSpc>
            </a:pPr>
            <a:r>
              <a:rPr lang="en-GB" sz="13800" spc="76">
                <a:solidFill>
                  <a:srgbClr val="FFA173"/>
                </a:solidFill>
                <a:latin typeface="Muli Bold Bold Italics" panose="00000900000000000000"/>
              </a:rPr>
              <a:t>Mưa rào</a:t>
            </a:r>
          </a:p>
        </p:txBody>
      </p:sp>
      <p:sp>
        <p:nvSpPr>
          <p:cNvPr id="9" name="Text Box 8"/>
          <p:cNvSpPr txBox="1"/>
          <p:nvPr/>
        </p:nvSpPr>
        <p:spPr>
          <a:xfrm>
            <a:off x="685800" y="4533900"/>
            <a:ext cx="6544310" cy="1568450"/>
          </a:xfrm>
          <a:prstGeom prst="rect">
            <a:avLst/>
          </a:prstGeom>
          <a:noFill/>
        </p:spPr>
        <p:txBody>
          <a:bodyPr wrap="square" rtlCol="0" anchor="t">
            <a:spAutoFit/>
          </a:bodyPr>
          <a:lstStyle/>
          <a:p>
            <a:r>
              <a:rPr lang="en-GB" altLang="en-US" sz="9600" b="1">
                <a:latin typeface="SVN-Steady" charset="0"/>
                <a:cs typeface="SVN-Steady" charset="0"/>
              </a:rPr>
              <a:t>Mưa hạt to</a:t>
            </a:r>
          </a:p>
        </p:txBody>
      </p:sp>
      <p:sp>
        <p:nvSpPr>
          <p:cNvPr id="10" name="Text Box 9"/>
          <p:cNvSpPr txBox="1"/>
          <p:nvPr/>
        </p:nvSpPr>
        <p:spPr>
          <a:xfrm>
            <a:off x="5293783" y="6011862"/>
            <a:ext cx="3230204" cy="1568450"/>
          </a:xfrm>
          <a:prstGeom prst="rect">
            <a:avLst/>
          </a:prstGeom>
          <a:noFill/>
        </p:spPr>
        <p:txBody>
          <a:bodyPr wrap="square" rtlCol="0" anchor="t">
            <a:spAutoFit/>
          </a:bodyPr>
          <a:lstStyle/>
          <a:p>
            <a:pPr algn="l">
              <a:buClrTx/>
              <a:buSzTx/>
              <a:buFontTx/>
            </a:pPr>
            <a:r>
              <a:rPr lang="en-GB" altLang="en-US"/>
              <a:t> </a:t>
            </a:r>
            <a:r>
              <a:rPr lang="en-GB" altLang="en-US" sz="9600" b="1">
                <a:latin typeface="SVN-Steady" charset="0"/>
                <a:cs typeface="SVN-Steady" charset="0"/>
              </a:rPr>
              <a:t>nhiều</a:t>
            </a:r>
          </a:p>
        </p:txBody>
      </p:sp>
      <p:sp>
        <p:nvSpPr>
          <p:cNvPr id="11" name="Text Box 10"/>
          <p:cNvSpPr txBox="1"/>
          <p:nvPr/>
        </p:nvSpPr>
        <p:spPr>
          <a:xfrm>
            <a:off x="7391400" y="7429500"/>
            <a:ext cx="8061960" cy="1568450"/>
          </a:xfrm>
          <a:prstGeom prst="rect">
            <a:avLst/>
          </a:prstGeom>
          <a:noFill/>
        </p:spPr>
        <p:txBody>
          <a:bodyPr wrap="square" rtlCol="0" anchor="t">
            <a:spAutoFit/>
          </a:bodyPr>
          <a:lstStyle/>
          <a:p>
            <a:pPr algn="l">
              <a:buClrTx/>
              <a:buSzTx/>
              <a:buFontTx/>
            </a:pPr>
            <a:r>
              <a:rPr lang="en-GB" altLang="en-US" sz="9600" b="1">
                <a:latin typeface="SVN-Steady" charset="0"/>
                <a:cs typeface="SVN-Steady" charset="0"/>
              </a:rPr>
              <a:t>và mau tạnh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3"/>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6392722">
            <a:off x="10862676" y="-3429629"/>
            <a:ext cx="6636662" cy="10704293"/>
          </a:xfrm>
          <a:prstGeom prst="rect">
            <a:avLst/>
          </a:prstGeom>
        </p:spPr>
      </p:pic>
      <p:pic>
        <p:nvPicPr>
          <p:cNvPr id="7" name="Picture 7"/>
          <p:cNvPicPr>
            <a:picLocks noChangeAspect="1"/>
          </p:cNvPicPr>
          <p:nvPr/>
        </p:nvPicPr>
        <p:blipFill>
          <a:blip r:embed="rId3"/>
          <a:srcRect/>
          <a:stretch>
            <a:fillRect/>
          </a:stretch>
        </p:blipFill>
        <p:spPr>
          <a:xfrm rot="260861">
            <a:off x="-225747" y="-852209"/>
            <a:ext cx="8116279" cy="1704419"/>
          </a:xfrm>
          <a:prstGeom prst="rect">
            <a:avLst/>
          </a:prstGeom>
        </p:spPr>
      </p:pic>
      <p:pic>
        <p:nvPicPr>
          <p:cNvPr id="9" name="Picture 9"/>
          <p:cNvPicPr>
            <a:picLocks noChangeAspect="1"/>
          </p:cNvPicPr>
          <p:nvPr/>
        </p:nvPicPr>
        <p:blipFill>
          <a:blip r:embed="rId4"/>
          <a:srcRect/>
          <a:stretch>
            <a:fillRect/>
          </a:stretch>
        </p:blipFill>
        <p:spPr>
          <a:xfrm rot="351492">
            <a:off x="-2238257" y="9033677"/>
            <a:ext cx="12141299" cy="2367553"/>
          </a:xfrm>
          <a:prstGeom prst="rect">
            <a:avLst/>
          </a:prstGeom>
        </p:spPr>
      </p:pic>
      <p:pic>
        <p:nvPicPr>
          <p:cNvPr id="10" name="Picture 3"/>
          <p:cNvPicPr>
            <a:picLocks noChangeAspect="1"/>
          </p:cNvPicPr>
          <p:nvPr/>
        </p:nvPicPr>
        <p:blipFill>
          <a:blip r:embed="rId5"/>
          <a:srcRect/>
          <a:stretch>
            <a:fillRect/>
          </a:stretch>
        </p:blipFill>
        <p:spPr>
          <a:xfrm>
            <a:off x="12344400" y="2552700"/>
            <a:ext cx="5337175" cy="6078220"/>
          </a:xfrm>
          <a:prstGeom prst="rect">
            <a:avLst/>
          </a:prstGeom>
        </p:spPr>
      </p:pic>
      <p:sp>
        <p:nvSpPr>
          <p:cNvPr id="30" name="Oval 29"/>
          <p:cNvSpPr/>
          <p:nvPr/>
        </p:nvSpPr>
        <p:spPr>
          <a:xfrm>
            <a:off x="5638800" y="647700"/>
            <a:ext cx="9655810" cy="3886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en-US" sz="4800" b="1" dirty="0">
              <a:solidFill>
                <a:schemeClr val="tx1"/>
              </a:solidFill>
              <a:latin typeface="Times New Roman" panose="02020603050405020304" pitchFamily="18" charset="0"/>
              <a:cs typeface="Times New Roman" panose="02020603050405020304" pitchFamily="18" charset="0"/>
              <a:sym typeface="+mn-ea"/>
            </a:endParaRPr>
          </a:p>
          <a:p>
            <a:pPr algn="ctr"/>
            <a:r>
              <a:rPr lang="en-US" altLang="en-US" sz="4800" b="1" dirty="0">
                <a:solidFill>
                  <a:schemeClr val="tx1"/>
                </a:solidFill>
                <a:latin typeface="Times New Roman" panose="02020603050405020304" pitchFamily="18" charset="0"/>
                <a:cs typeface="Times New Roman" panose="02020603050405020304" pitchFamily="18" charset="0"/>
                <a:sym typeface="+mn-ea"/>
              </a:rPr>
              <a:t>1.</a:t>
            </a:r>
            <a:r>
              <a:rPr lang="en-GB" altLang="en-US" sz="4800" b="1" dirty="0">
                <a:solidFill>
                  <a:schemeClr val="tx1"/>
                </a:solidFill>
                <a:latin typeface="Times New Roman" panose="02020603050405020304" pitchFamily="18" charset="0"/>
                <a:cs typeface="Times New Roman" panose="02020603050405020304" pitchFamily="18" charset="0"/>
                <a:sym typeface="+mn-ea"/>
              </a:rPr>
              <a:t> </a:t>
            </a:r>
            <a:r>
              <a:rPr lang="en-US" altLang="en-US" sz="4800" b="1" dirty="0">
                <a:solidFill>
                  <a:schemeClr val="tx1"/>
                </a:solidFill>
                <a:latin typeface="Times New Roman" panose="02020603050405020304" pitchFamily="18" charset="0"/>
                <a:cs typeface="Times New Roman" panose="02020603050405020304" pitchFamily="18" charset="0"/>
                <a:sym typeface="+mn-ea"/>
              </a:rPr>
              <a:t>Đọc b</a:t>
            </a:r>
            <a:r>
              <a:rPr lang="en-US" altLang="en-US" sz="4800" b="1" dirty="0">
                <a:solidFill>
                  <a:schemeClr val="tx1"/>
                </a:solidFill>
                <a:latin typeface="Times New Roman" panose="02020603050405020304" pitchFamily="18" charset="0"/>
                <a:ea typeface="Times New Roman" panose="02020603050405020304" pitchFamily="18" charset="0"/>
                <a:sym typeface="+mn-ea"/>
              </a:rPr>
              <a:t>à</a:t>
            </a:r>
            <a:r>
              <a:rPr lang="en-US" altLang="en-US" sz="4800" b="1" dirty="0">
                <a:solidFill>
                  <a:schemeClr val="tx1"/>
                </a:solidFill>
                <a:latin typeface="Times New Roman" panose="02020603050405020304" pitchFamily="18" charset="0"/>
                <a:cs typeface="Times New Roman" panose="02020603050405020304" pitchFamily="18" charset="0"/>
                <a:sym typeface="+mn-ea"/>
              </a:rPr>
              <a:t>i văn: Mưa r</a:t>
            </a:r>
            <a:r>
              <a:rPr lang="en-US" altLang="en-US" sz="4800" b="1" dirty="0">
                <a:solidFill>
                  <a:schemeClr val="tx1"/>
                </a:solidFill>
                <a:latin typeface="Times New Roman" panose="02020603050405020304" pitchFamily="18" charset="0"/>
                <a:ea typeface="Times New Roman" panose="02020603050405020304" pitchFamily="18" charset="0"/>
                <a:sym typeface="+mn-ea"/>
              </a:rPr>
              <a:t>à</a:t>
            </a:r>
            <a:r>
              <a:rPr lang="en-US" altLang="en-US" sz="4800" b="1" dirty="0">
                <a:solidFill>
                  <a:schemeClr val="tx1"/>
                </a:solidFill>
                <a:latin typeface="Times New Roman" panose="02020603050405020304" pitchFamily="18" charset="0"/>
                <a:cs typeface="Times New Roman" panose="02020603050405020304" pitchFamily="18" charset="0"/>
                <a:sym typeface="+mn-ea"/>
              </a:rPr>
              <a:t>o (SGK-trang 31) v</a:t>
            </a:r>
            <a:r>
              <a:rPr lang="en-US" altLang="en-US" sz="4800" b="1" dirty="0">
                <a:solidFill>
                  <a:schemeClr val="tx1"/>
                </a:solidFill>
                <a:latin typeface="Times New Roman" panose="02020603050405020304" pitchFamily="18" charset="0"/>
                <a:ea typeface="Times New Roman" panose="02020603050405020304" pitchFamily="18" charset="0"/>
                <a:sym typeface="+mn-ea"/>
              </a:rPr>
              <a:t>à</a:t>
            </a:r>
            <a:r>
              <a:rPr lang="en-US" altLang="en-US" sz="4800" b="1" dirty="0">
                <a:solidFill>
                  <a:schemeClr val="tx1"/>
                </a:solidFill>
                <a:latin typeface="Times New Roman" panose="02020603050405020304" pitchFamily="18" charset="0"/>
                <a:cs typeface="Times New Roman" panose="02020603050405020304" pitchFamily="18" charset="0"/>
                <a:sym typeface="+mn-ea"/>
              </a:rPr>
              <a:t> trả lời các câu hỏi sau</a:t>
            </a:r>
            <a:r>
              <a:rPr lang="en-GB" altLang="en-US" sz="4800" b="1" dirty="0">
                <a:solidFill>
                  <a:schemeClr val="tx1"/>
                </a:solidFill>
                <a:latin typeface="Times New Roman" panose="02020603050405020304" pitchFamily="18" charset="0"/>
                <a:cs typeface="Times New Roman" panose="02020603050405020304" pitchFamily="18" charset="0"/>
                <a:sym typeface="+mn-ea"/>
              </a:rPr>
              <a:t>:</a:t>
            </a:r>
            <a:endParaRPr lang="en-US" altLang="en-US" sz="4800" b="1" dirty="0">
              <a:solidFill>
                <a:schemeClr val="tx1"/>
              </a:solidFill>
              <a:latin typeface="Times New Roman" panose="02020603050405020304" pitchFamily="18" charset="0"/>
              <a:ea typeface="Times New Roman" panose="02020603050405020304" pitchFamily="18" charset="0"/>
            </a:endParaRPr>
          </a:p>
          <a:p>
            <a:pPr algn="ctr"/>
            <a:endParaRPr lang="en-US" altLang="en-US" sz="4800" b="1" dirty="0">
              <a:solidFill>
                <a:schemeClr val="tx1"/>
              </a:solidFill>
              <a:latin typeface="Times New Roman" panose="02020603050405020304" pitchFamily="18" charset="0"/>
              <a:ea typeface="Times New Roman" panose="02020603050405020304" pitchFamily="18" charset="0"/>
            </a:endParaRPr>
          </a:p>
        </p:txBody>
      </p:sp>
      <p:grpSp>
        <p:nvGrpSpPr>
          <p:cNvPr id="6" name="Group 5"/>
          <p:cNvGrpSpPr/>
          <p:nvPr/>
        </p:nvGrpSpPr>
        <p:grpSpPr>
          <a:xfrm>
            <a:off x="76200" y="-186055"/>
            <a:ext cx="4983480" cy="4894580"/>
            <a:chOff x="120" y="-293"/>
            <a:chExt cx="7848" cy="7708"/>
          </a:xfrm>
        </p:grpSpPr>
        <p:pic>
          <p:nvPicPr>
            <p:cNvPr id="1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61753">
              <a:off x="120" y="-293"/>
              <a:ext cx="7849" cy="7709"/>
            </a:xfrm>
            <a:prstGeom prst="rect">
              <a:avLst/>
            </a:prstGeom>
          </p:spPr>
        </p:pic>
        <p:pic>
          <p:nvPicPr>
            <p:cNvPr id="2" name="Picture 1"/>
            <p:cNvPicPr>
              <a:picLocks noChangeAspect="1"/>
            </p:cNvPicPr>
            <p:nvPr/>
          </p:nvPicPr>
          <p:blipFill>
            <a:blip r:embed="rId8"/>
            <a:stretch>
              <a:fillRect/>
            </a:stretch>
          </p:blipFill>
          <p:spPr>
            <a:xfrm>
              <a:off x="1320" y="2316"/>
              <a:ext cx="6075" cy="3705"/>
            </a:xfrm>
            <a:prstGeom prst="rect">
              <a:avLst/>
            </a:prstGeom>
          </p:spPr>
        </p:pic>
      </p:grpSp>
      <p:grpSp>
        <p:nvGrpSpPr>
          <p:cNvPr id="8" name="Group 7"/>
          <p:cNvGrpSpPr/>
          <p:nvPr/>
        </p:nvGrpSpPr>
        <p:grpSpPr>
          <a:xfrm>
            <a:off x="245110" y="4047490"/>
            <a:ext cx="6978650" cy="5185410"/>
            <a:chOff x="386" y="6374"/>
            <a:chExt cx="10990" cy="8166"/>
          </a:xfrm>
        </p:grpSpPr>
        <p:pic>
          <p:nvPicPr>
            <p:cNvPr id="2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81751">
              <a:off x="386" y="6374"/>
              <a:ext cx="10991" cy="8166"/>
            </a:xfrm>
            <a:prstGeom prst="rect">
              <a:avLst/>
            </a:prstGeom>
          </p:spPr>
        </p:pic>
        <p:pic>
          <p:nvPicPr>
            <p:cNvPr id="3" name="Picture 2"/>
            <p:cNvPicPr>
              <a:picLocks noChangeAspect="1"/>
            </p:cNvPicPr>
            <p:nvPr/>
          </p:nvPicPr>
          <p:blipFill>
            <a:blip r:embed="rId9"/>
            <a:stretch>
              <a:fillRect/>
            </a:stretch>
          </p:blipFill>
          <p:spPr>
            <a:xfrm>
              <a:off x="2160" y="8460"/>
              <a:ext cx="8940" cy="4320"/>
            </a:xfrm>
            <a:prstGeom prst="rect">
              <a:avLst/>
            </a:prstGeom>
          </p:spPr>
        </p:pic>
      </p:grpSp>
      <p:grpSp>
        <p:nvGrpSpPr>
          <p:cNvPr id="11" name="Group 10"/>
          <p:cNvGrpSpPr/>
          <p:nvPr/>
        </p:nvGrpSpPr>
        <p:grpSpPr>
          <a:xfrm>
            <a:off x="7202170" y="4495165"/>
            <a:ext cx="5697220" cy="5732780"/>
            <a:chOff x="11342" y="7079"/>
            <a:chExt cx="8972" cy="9028"/>
          </a:xfrm>
        </p:grpSpPr>
        <p:pic>
          <p:nvPicPr>
            <p:cNvPr id="22"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61753">
              <a:off x="11342" y="7079"/>
              <a:ext cx="8973" cy="9029"/>
            </a:xfrm>
            <a:prstGeom prst="rect">
              <a:avLst/>
            </a:prstGeom>
          </p:spPr>
        </p:pic>
        <p:pic>
          <p:nvPicPr>
            <p:cNvPr id="4" name="Picture 3"/>
            <p:cNvPicPr>
              <a:picLocks noChangeAspect="1"/>
            </p:cNvPicPr>
            <p:nvPr/>
          </p:nvPicPr>
          <p:blipFill>
            <a:blip r:embed="rId10"/>
            <a:stretch>
              <a:fillRect/>
            </a:stretch>
          </p:blipFill>
          <p:spPr>
            <a:xfrm>
              <a:off x="12870" y="9780"/>
              <a:ext cx="6570" cy="450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sp>
        <p:nvSpPr>
          <p:cNvPr id="3" name="AutoShape 3"/>
          <p:cNvSpPr/>
          <p:nvPr/>
        </p:nvSpPr>
        <p:spPr>
          <a:xfrm>
            <a:off x="12509052" y="1028700"/>
            <a:ext cx="4750248" cy="8229600"/>
          </a:xfrm>
          <a:prstGeom prst="rect">
            <a:avLst/>
          </a:prstGeom>
          <a:solidFill>
            <a:srgbClr val="FFFDF5"/>
          </a:solidFill>
        </p:spPr>
      </p:sp>
      <p:pic>
        <p:nvPicPr>
          <p:cNvPr id="7" name="Picture 7"/>
          <p:cNvPicPr>
            <a:picLocks noChangeAspect="1"/>
          </p:cNvPicPr>
          <p:nvPr/>
        </p:nvPicPr>
        <p:blipFill>
          <a:blip r:embed="rId2"/>
          <a:srcRect/>
          <a:stretch>
            <a:fillRect/>
          </a:stretch>
        </p:blipFill>
        <p:spPr>
          <a:xfrm rot="6326575">
            <a:off x="532173" y="4145585"/>
            <a:ext cx="6339767" cy="10225431"/>
          </a:xfrm>
          <a:prstGeom prst="rect">
            <a:avLst/>
          </a:prstGeom>
        </p:spPr>
      </p:pic>
      <p:sp>
        <p:nvSpPr>
          <p:cNvPr id="8" name="AutoShape 8"/>
          <p:cNvSpPr/>
          <p:nvPr/>
        </p:nvSpPr>
        <p:spPr>
          <a:xfrm>
            <a:off x="7099131" y="1028700"/>
            <a:ext cx="4750248" cy="8229600"/>
          </a:xfrm>
          <a:prstGeom prst="rect">
            <a:avLst/>
          </a:prstGeom>
          <a:solidFill>
            <a:srgbClr val="FFFDF5"/>
          </a:solidFill>
        </p:spPr>
      </p:sp>
      <p:sp>
        <p:nvSpPr>
          <p:cNvPr id="15" name="TextBox 6"/>
          <p:cNvSpPr txBox="1"/>
          <p:nvPr/>
        </p:nvSpPr>
        <p:spPr>
          <a:xfrm>
            <a:off x="12906375" y="3009900"/>
            <a:ext cx="4469765" cy="4739640"/>
          </a:xfrm>
          <a:prstGeom prst="rect">
            <a:avLst/>
          </a:prstGeom>
        </p:spPr>
        <p:txBody>
          <a:bodyPr wrap="square" lIns="0" tIns="0" rIns="0" bIns="0" rtlCol="0" anchor="t">
            <a:spAutoFit/>
            <a:scene3d>
              <a:camera prst="orthographicFront"/>
              <a:lightRig rig="threePt" dir="t"/>
            </a:scene3d>
          </a:bodyPr>
          <a:lstStyle/>
          <a:p>
            <a:pPr indent="0" algn="l">
              <a:spcBef>
                <a:spcPct val="0"/>
              </a:spcBef>
              <a:buFontTx/>
              <a:buNone/>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thổi giật,</a:t>
            </a:r>
          </a:p>
          <a:p>
            <a:pPr indent="0" algn="l">
              <a:spcBef>
                <a:spcPct val="0"/>
              </a:spcBef>
              <a:buFontTx/>
              <a:buNone/>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đổi mát lạnh, nhuốm hơi nước ; khi mưa xuống, gió c</a:t>
            </a: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sym typeface="+mn-ea"/>
              </a:rPr>
              <a:t>à</a:t>
            </a: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ng mạnh, mặc sức điên đảo </a:t>
            </a:r>
          </a:p>
          <a:p>
            <a:pPr indent="0" algn="l">
              <a:spcBef>
                <a:spcPct val="0"/>
              </a:spcBef>
              <a:buFontTx/>
              <a:buNone/>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trên c</a:t>
            </a: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sym typeface="+mn-ea"/>
              </a:rPr>
              <a:t>à</a:t>
            </a: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nh cây.</a:t>
            </a:r>
            <a:endParaRPr lang="en-US" altLang="en-US" sz="4400" b="1" spc="3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endParaRPr>
          </a:p>
        </p:txBody>
      </p:sp>
      <p:sp>
        <p:nvSpPr>
          <p:cNvPr id="100" name="Text Box 99"/>
          <p:cNvSpPr txBox="1"/>
          <p:nvPr/>
        </p:nvSpPr>
        <p:spPr>
          <a:xfrm>
            <a:off x="7010400" y="2933700"/>
            <a:ext cx="4667885" cy="4831080"/>
          </a:xfrm>
          <a:prstGeom prst="rect">
            <a:avLst/>
          </a:prstGeom>
          <a:noFill/>
          <a:ln w="9525">
            <a:noFill/>
          </a:ln>
        </p:spPr>
        <p:txBody>
          <a:bodyPr wrap="square">
            <a:spAutoFit/>
          </a:bodyPr>
          <a:lstStyle/>
          <a:p>
            <a:pPr algn="r">
              <a:buClrTx/>
              <a:buSzTx/>
              <a:buFontTx/>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bay về,</a:t>
            </a:r>
            <a:r>
              <a:rPr lang="en-GB"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mây lớn, </a:t>
            </a:r>
          </a:p>
          <a:p>
            <a:pPr algn="r">
              <a:buClrTx/>
              <a:buSzTx/>
              <a:buFontTx/>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nặng, đặc xịt, </a:t>
            </a:r>
          </a:p>
          <a:p>
            <a:pPr algn="r">
              <a:buClrTx/>
              <a:buSzTx/>
              <a:buFontTx/>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lổm ngổm </a:t>
            </a:r>
          </a:p>
          <a:p>
            <a:pPr algn="r">
              <a:buClrTx/>
              <a:buSzTx/>
              <a:buFontTx/>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đầy trời,</a:t>
            </a:r>
          </a:p>
          <a:p>
            <a:pPr algn="r">
              <a:buClrTx/>
              <a:buSzTx/>
              <a:buFontTx/>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mây tản ra </a:t>
            </a:r>
          </a:p>
          <a:p>
            <a:pPr algn="r">
              <a:buClrTx/>
              <a:buSzTx/>
              <a:buFontTx/>
            </a:pPr>
            <a:r>
              <a:rPr lang="en-US" altLang="en-US" sz="4400" b="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rồi san </a:t>
            </a: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đều </a:t>
            </a:r>
          </a:p>
          <a:p>
            <a:pPr algn="r">
              <a:buClrTx/>
              <a:buSzTx/>
              <a:buFontTx/>
            </a:pPr>
            <a:r>
              <a:rPr lang="en-US" altLang="en-US" sz="44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trên nền đen.</a:t>
            </a:r>
          </a:p>
        </p:txBody>
      </p:sp>
      <p:pic>
        <p:nvPicPr>
          <p:cNvPr id="16" name="Picture 15"/>
          <p:cNvPicPr>
            <a:picLocks noChangeAspect="1"/>
          </p:cNvPicPr>
          <p:nvPr/>
        </p:nvPicPr>
        <p:blipFill>
          <a:blip r:embed="rId3"/>
          <a:stretch>
            <a:fillRect/>
          </a:stretch>
        </p:blipFill>
        <p:spPr>
          <a:xfrm>
            <a:off x="457200" y="419100"/>
            <a:ext cx="6086475" cy="2324100"/>
          </a:xfrm>
          <a:prstGeom prst="rect">
            <a:avLst/>
          </a:prstGeom>
        </p:spPr>
      </p:pic>
      <p:pic>
        <p:nvPicPr>
          <p:cNvPr id="14" name="Picture 11"/>
          <p:cNvPicPr>
            <a:picLocks noChangeAspect="1"/>
          </p:cNvPicPr>
          <p:nvPr/>
        </p:nvPicPr>
        <p:blipFill>
          <a:blip r:embed="rId4"/>
          <a:srcRect/>
          <a:stretch>
            <a:fillRect/>
          </a:stretch>
        </p:blipFill>
        <p:spPr>
          <a:xfrm rot="21240000">
            <a:off x="-629285" y="3642995"/>
            <a:ext cx="6507480" cy="4339590"/>
          </a:xfrm>
          <a:prstGeom prst="rect">
            <a:avLst/>
          </a:prstGeom>
        </p:spPr>
      </p:pic>
      <p:pic>
        <p:nvPicPr>
          <p:cNvPr id="17" name="Picture 16" descr="M. Luyện tập tả cảnh 5 (Tuần 3-Tiết 1) (1)"/>
          <p:cNvPicPr>
            <a:picLocks noChangeAspect="1"/>
          </p:cNvPicPr>
          <p:nvPr/>
        </p:nvPicPr>
        <p:blipFill>
          <a:blip r:embed="rId5"/>
          <a:srcRect r="16229"/>
          <a:stretch>
            <a:fillRect/>
          </a:stretch>
        </p:blipFill>
        <p:spPr>
          <a:xfrm>
            <a:off x="2133600" y="5749290"/>
            <a:ext cx="6085205" cy="4086225"/>
          </a:xfrm>
          <a:prstGeom prst="rect">
            <a:avLst/>
          </a:prstGeom>
        </p:spPr>
      </p:pic>
      <p:pic>
        <p:nvPicPr>
          <p:cNvPr id="13" name="Picture 13"/>
          <p:cNvPicPr>
            <a:picLocks noChangeAspect="1"/>
          </p:cNvPicPr>
          <p:nvPr/>
        </p:nvPicPr>
        <p:blipFill>
          <a:blip r:embed="rId6"/>
          <a:srcRect/>
          <a:stretch>
            <a:fillRect/>
          </a:stretch>
        </p:blipFill>
        <p:spPr>
          <a:xfrm rot="176853">
            <a:off x="-1616710" y="2749550"/>
            <a:ext cx="7713345" cy="2529840"/>
          </a:xfrm>
          <a:prstGeom prst="rect">
            <a:avLst/>
          </a:prstGeom>
        </p:spPr>
      </p:pic>
      <p:pic>
        <p:nvPicPr>
          <p:cNvPr id="2" name="Picture 1"/>
          <p:cNvPicPr>
            <a:picLocks noChangeAspect="1"/>
          </p:cNvPicPr>
          <p:nvPr/>
        </p:nvPicPr>
        <p:blipFill>
          <a:blip r:embed="rId7"/>
          <a:stretch>
            <a:fillRect/>
          </a:stretch>
        </p:blipFill>
        <p:spPr>
          <a:xfrm>
            <a:off x="7621270" y="1104900"/>
            <a:ext cx="3810000" cy="1333500"/>
          </a:xfrm>
          <a:prstGeom prst="rect">
            <a:avLst/>
          </a:prstGeom>
        </p:spPr>
      </p:pic>
      <p:pic>
        <p:nvPicPr>
          <p:cNvPr id="4" name="Picture 3"/>
          <p:cNvPicPr>
            <a:picLocks noChangeAspect="1"/>
          </p:cNvPicPr>
          <p:nvPr/>
        </p:nvPicPr>
        <p:blipFill>
          <a:blip r:embed="rId8"/>
          <a:stretch>
            <a:fillRect/>
          </a:stretch>
        </p:blipFill>
        <p:spPr>
          <a:xfrm>
            <a:off x="12921615" y="1028700"/>
            <a:ext cx="3810000" cy="133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circle(in)">
                                      <p:cBhvr>
                                        <p:cTn id="22" dur="20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823155">
            <a:off x="-523746" y="-2269545"/>
            <a:ext cx="5767608" cy="9302594"/>
          </a:xfrm>
          <a:prstGeom prst="rect">
            <a:avLst/>
          </a:prstGeom>
        </p:spPr>
      </p:pic>
      <p:pic>
        <p:nvPicPr>
          <p:cNvPr id="3" name="Picture 3"/>
          <p:cNvPicPr>
            <a:picLocks noChangeAspect="1"/>
          </p:cNvPicPr>
          <p:nvPr/>
        </p:nvPicPr>
        <p:blipFill>
          <a:blip r:embed="rId3"/>
          <a:srcRect/>
          <a:stretch>
            <a:fillRect/>
          </a:stretch>
        </p:blipFill>
        <p:spPr>
          <a:xfrm rot="5400000">
            <a:off x="14726341" y="394690"/>
            <a:ext cx="4127813" cy="5395834"/>
          </a:xfrm>
          <a:prstGeom prst="rect">
            <a:avLst/>
          </a:prstGeom>
        </p:spPr>
      </p:pic>
      <p:pic>
        <p:nvPicPr>
          <p:cNvPr id="21" name="Picture 7"/>
          <p:cNvPicPr>
            <a:picLocks noChangeAspect="1"/>
          </p:cNvPicPr>
          <p:nvPr/>
        </p:nvPicPr>
        <p:blipFill>
          <a:blip r:embed="rId4"/>
          <a:srcRect/>
          <a:stretch>
            <a:fillRect/>
          </a:stretch>
        </p:blipFill>
        <p:spPr>
          <a:xfrm rot="1080000">
            <a:off x="9274175" y="-568960"/>
            <a:ext cx="10188575" cy="5413375"/>
          </a:xfrm>
          <a:prstGeom prst="rect">
            <a:avLst/>
          </a:prstGeom>
        </p:spPr>
      </p:pic>
      <p:pic>
        <p:nvPicPr>
          <p:cNvPr id="5" name="Picture 5"/>
          <p:cNvPicPr>
            <a:picLocks noChangeAspect="1"/>
          </p:cNvPicPr>
          <p:nvPr/>
        </p:nvPicPr>
        <p:blipFill>
          <a:blip r:embed="rId5"/>
          <a:srcRect/>
          <a:stretch>
            <a:fillRect/>
          </a:stretch>
        </p:blipFill>
        <p:spPr>
          <a:xfrm rot="-176163">
            <a:off x="9505950" y="-302260"/>
            <a:ext cx="9955530" cy="1275080"/>
          </a:xfrm>
          <a:prstGeom prst="rect">
            <a:avLst/>
          </a:prstGeom>
        </p:spPr>
      </p:pic>
      <p:pic>
        <p:nvPicPr>
          <p:cNvPr id="6" name="Picture 6"/>
          <p:cNvPicPr>
            <a:picLocks noChangeAspect="1"/>
          </p:cNvPicPr>
          <p:nvPr/>
        </p:nvPicPr>
        <p:blipFill>
          <a:blip r:embed="rId6"/>
          <a:srcRect/>
          <a:stretch>
            <a:fillRect/>
          </a:stretch>
        </p:blipFill>
        <p:spPr>
          <a:xfrm rot="-758984">
            <a:off x="-300355" y="160655"/>
            <a:ext cx="8319770" cy="4443730"/>
          </a:xfrm>
          <a:prstGeom prst="rect">
            <a:avLst/>
          </a:prstGeom>
        </p:spPr>
      </p:pic>
      <p:pic>
        <p:nvPicPr>
          <p:cNvPr id="8" name="Picture 8"/>
          <p:cNvPicPr>
            <a:picLocks noChangeAspect="1"/>
          </p:cNvPicPr>
          <p:nvPr/>
        </p:nvPicPr>
        <p:blipFill>
          <a:blip r:embed="rId5"/>
          <a:srcRect/>
          <a:stretch>
            <a:fillRect/>
          </a:stretch>
        </p:blipFill>
        <p:spPr>
          <a:xfrm rot="20345251">
            <a:off x="25400" y="3692525"/>
            <a:ext cx="8836025" cy="1702435"/>
          </a:xfrm>
          <a:prstGeom prst="rect">
            <a:avLst/>
          </a:prstGeom>
        </p:spPr>
      </p:pic>
      <p:sp>
        <p:nvSpPr>
          <p:cNvPr id="100" name="Text Box 99"/>
          <p:cNvSpPr txBox="1"/>
          <p:nvPr/>
        </p:nvSpPr>
        <p:spPr>
          <a:xfrm>
            <a:off x="8534400" y="5591175"/>
            <a:ext cx="6877050" cy="4154170"/>
          </a:xfrm>
          <a:prstGeom prst="rect">
            <a:avLst/>
          </a:prstGeom>
          <a:noFill/>
          <a:ln w="9525">
            <a:noFill/>
          </a:ln>
        </p:spPr>
        <p:txBody>
          <a:bodyPr wrap="square">
            <a:spAutoFit/>
          </a:bodyPr>
          <a:lstStyle/>
          <a:p>
            <a:pPr algn="r">
              <a:buClrTx/>
              <a:buSzTx/>
              <a:buFontTx/>
            </a:pPr>
            <a:r>
              <a:rPr lang="en-US" sz="4400" b="0">
                <a:latin typeface="Times New Roman" panose="02020603050405020304" pitchFamily="18" charset="0"/>
                <a:cs typeface="Times New Roman" panose="02020603050405020304" pitchFamily="18" charset="0"/>
              </a:rPr>
              <a:t>những giọt lăn tăn,</a:t>
            </a:r>
          </a:p>
          <a:p>
            <a:pPr algn="r">
              <a:buClrTx/>
              <a:buSzTx/>
              <a:buFontTx/>
            </a:pPr>
            <a:r>
              <a:rPr lang="en-US" sz="4400" b="0">
                <a:latin typeface="Times New Roman" panose="02020603050405020304" pitchFamily="18" charset="0"/>
                <a:cs typeface="Times New Roman" panose="02020603050405020304" pitchFamily="18" charset="0"/>
              </a:rPr>
              <a:t>mấy giọt tuôn rào rào, </a:t>
            </a:r>
          </a:p>
          <a:p>
            <a:pPr algn="r">
              <a:buClrTx/>
              <a:buSzTx/>
              <a:buFontTx/>
            </a:pPr>
            <a:r>
              <a:rPr lang="en-US" sz="4400" b="0">
                <a:latin typeface="Times New Roman" panose="02020603050405020304" pitchFamily="18" charset="0"/>
                <a:cs typeface="Times New Roman" panose="02020603050405020304" pitchFamily="18" charset="0"/>
              </a:rPr>
              <a:t>xiên xuống, </a:t>
            </a:r>
          </a:p>
          <a:p>
            <a:pPr algn="r">
              <a:buClrTx/>
              <a:buSzTx/>
              <a:buFontTx/>
            </a:pPr>
            <a:r>
              <a:rPr lang="en-US" sz="4400" b="0">
                <a:latin typeface="Times New Roman" panose="02020603050405020304" pitchFamily="18" charset="0"/>
                <a:cs typeface="Times New Roman" panose="02020603050405020304" pitchFamily="18" charset="0"/>
              </a:rPr>
              <a:t>lao xuống, </a:t>
            </a:r>
          </a:p>
          <a:p>
            <a:pPr algn="r">
              <a:buClrTx/>
              <a:buSzTx/>
              <a:buFontTx/>
            </a:pPr>
            <a:r>
              <a:rPr lang="en-US" sz="4400" b="0">
                <a:latin typeface="Times New Roman" panose="02020603050405020304" pitchFamily="18" charset="0"/>
                <a:cs typeface="Times New Roman" panose="02020603050405020304" pitchFamily="18" charset="0"/>
              </a:rPr>
              <a:t>lao vào bụi cây, </a:t>
            </a:r>
          </a:p>
          <a:p>
            <a:pPr algn="r">
              <a:buClrTx/>
              <a:buSzTx/>
              <a:buFontTx/>
            </a:pPr>
            <a:r>
              <a:rPr lang="en-US" sz="4400" b="0">
                <a:latin typeface="Times New Roman" panose="02020603050405020304" pitchFamily="18" charset="0"/>
                <a:cs typeface="Times New Roman" panose="02020603050405020304" pitchFamily="18" charset="0"/>
              </a:rPr>
              <a:t>giọt ngã, giọt bay.</a:t>
            </a:r>
          </a:p>
        </p:txBody>
      </p:sp>
      <p:sp>
        <p:nvSpPr>
          <p:cNvPr id="19" name="Text Box 18"/>
          <p:cNvSpPr txBox="1"/>
          <p:nvPr/>
        </p:nvSpPr>
        <p:spPr>
          <a:xfrm>
            <a:off x="1154430" y="6591337"/>
            <a:ext cx="2494280" cy="4154984"/>
          </a:xfrm>
          <a:prstGeom prst="rect">
            <a:avLst/>
          </a:prstGeom>
          <a:noFill/>
        </p:spPr>
        <p:txBody>
          <a:bodyPr wrap="square" rtlCol="0" anchor="t">
            <a:spAutoFit/>
          </a:bodyPr>
          <a:lstStyle/>
          <a:p>
            <a:pPr algn="ctr"/>
            <a:r>
              <a:rPr lang="en-US" sz="4400">
                <a:latin typeface="Times New Roman" panose="02020603050405020304" pitchFamily="18" charset="0"/>
                <a:cs typeface="Times New Roman" panose="02020603050405020304" pitchFamily="18" charset="0"/>
                <a:sym typeface="+mn-ea"/>
              </a:rPr>
              <a:t> lẹt đẹt, </a:t>
            </a:r>
          </a:p>
          <a:p>
            <a:pPr algn="ctr"/>
            <a:r>
              <a:rPr lang="en-US" sz="4400">
                <a:latin typeface="Times New Roman" panose="02020603050405020304" pitchFamily="18" charset="0"/>
                <a:cs typeface="Times New Roman" panose="02020603050405020304" pitchFamily="18" charset="0"/>
                <a:sym typeface="+mn-ea"/>
              </a:rPr>
              <a:t>ù lách tách,</a:t>
            </a:r>
          </a:p>
          <a:p>
            <a:pPr algn="ctr"/>
            <a:r>
              <a:rPr lang="en-US" sz="4400">
                <a:latin typeface="Times New Roman" panose="02020603050405020304" pitchFamily="18" charset="0"/>
                <a:cs typeface="Times New Roman" panose="02020603050405020304" pitchFamily="18" charset="0"/>
                <a:sym typeface="+mn-ea"/>
              </a:rPr>
              <a:t> rào rào,</a:t>
            </a:r>
          </a:p>
          <a:p>
            <a:pPr algn="ctr"/>
            <a:r>
              <a:rPr lang="en-US" sz="4400">
                <a:latin typeface="Times New Roman" panose="02020603050405020304" pitchFamily="18" charset="0"/>
                <a:cs typeface="Times New Roman" panose="02020603050405020304" pitchFamily="18" charset="0"/>
                <a:sym typeface="+mn-ea"/>
              </a:rPr>
              <a:t> sầm sập, </a:t>
            </a:r>
          </a:p>
          <a:p>
            <a:pPr algn="ctr"/>
            <a:endParaRPr lang="en-US" altLang="en-US" sz="4400">
              <a:latin typeface="Times New Roman" panose="02020603050405020304" pitchFamily="18" charset="0"/>
              <a:cs typeface="Times New Roman" panose="02020603050405020304" pitchFamily="18" charset="0"/>
              <a:sym typeface="+mn-ea"/>
            </a:endParaRPr>
          </a:p>
        </p:txBody>
      </p:sp>
      <p:sp>
        <p:nvSpPr>
          <p:cNvPr id="23" name="Text Box 22"/>
          <p:cNvSpPr txBox="1"/>
          <p:nvPr/>
        </p:nvSpPr>
        <p:spPr>
          <a:xfrm>
            <a:off x="3896019" y="6715517"/>
            <a:ext cx="2540000" cy="3477875"/>
          </a:xfrm>
          <a:prstGeom prst="rect">
            <a:avLst/>
          </a:prstGeom>
          <a:noFill/>
        </p:spPr>
        <p:txBody>
          <a:bodyPr wrap="square" rtlCol="0" anchor="t">
            <a:spAutoFit/>
          </a:bodyPr>
          <a:lstStyle/>
          <a:p>
            <a:pPr algn="ctr">
              <a:buClrTx/>
              <a:buSzTx/>
              <a:buFontTx/>
            </a:pPr>
            <a:r>
              <a:rPr lang="en-US" sz="4400">
                <a:latin typeface="Times New Roman" panose="02020603050405020304" pitchFamily="18" charset="0"/>
                <a:cs typeface="Times New Roman" panose="02020603050405020304" pitchFamily="18" charset="0"/>
              </a:rPr>
              <a:t>đồm độp, </a:t>
            </a:r>
          </a:p>
          <a:p>
            <a:pPr algn="ctr">
              <a:buClrTx/>
              <a:buSzTx/>
              <a:buFontTx/>
            </a:pPr>
            <a:r>
              <a:rPr lang="en-US" sz="4400">
                <a:latin typeface="Times New Roman" panose="02020603050405020304" pitchFamily="18" charset="0"/>
                <a:cs typeface="Times New Roman" panose="02020603050405020304" pitchFamily="18" charset="0"/>
              </a:rPr>
              <a:t>bùng bùng, </a:t>
            </a:r>
          </a:p>
          <a:p>
            <a:pPr algn="ctr">
              <a:buClrTx/>
              <a:buSzTx/>
              <a:buFontTx/>
            </a:pPr>
            <a:r>
              <a:rPr lang="en-US" sz="4400">
                <a:latin typeface="Times New Roman" panose="02020603050405020304" pitchFamily="18" charset="0"/>
                <a:cs typeface="Times New Roman" panose="02020603050405020304" pitchFamily="18" charset="0"/>
              </a:rPr>
              <a:t>ồ ồ, </a:t>
            </a:r>
          </a:p>
          <a:p>
            <a:pPr algn="ctr">
              <a:buClrTx/>
              <a:buSzTx/>
              <a:buFontTx/>
            </a:pPr>
            <a:r>
              <a:rPr lang="en-US" sz="4400">
                <a:latin typeface="Times New Roman" panose="02020603050405020304" pitchFamily="18" charset="0"/>
                <a:cs typeface="Times New Roman" panose="02020603050405020304" pitchFamily="18" charset="0"/>
              </a:rPr>
              <a:t>xối ...</a:t>
            </a:r>
          </a:p>
        </p:txBody>
      </p:sp>
      <p:pic>
        <p:nvPicPr>
          <p:cNvPr id="24" name="Picture 23"/>
          <p:cNvPicPr>
            <a:picLocks noChangeAspect="1"/>
          </p:cNvPicPr>
          <p:nvPr/>
        </p:nvPicPr>
        <p:blipFill>
          <a:blip r:embed="rId7"/>
          <a:stretch>
            <a:fillRect/>
          </a:stretch>
        </p:blipFill>
        <p:spPr>
          <a:xfrm>
            <a:off x="457200" y="4457700"/>
            <a:ext cx="5635625" cy="2085340"/>
          </a:xfrm>
          <a:prstGeom prst="rect">
            <a:avLst/>
          </a:prstGeom>
        </p:spPr>
      </p:pic>
      <p:pic>
        <p:nvPicPr>
          <p:cNvPr id="25" name="Picture 24"/>
          <p:cNvPicPr>
            <a:picLocks noChangeAspect="1"/>
          </p:cNvPicPr>
          <p:nvPr/>
        </p:nvPicPr>
        <p:blipFill>
          <a:blip r:embed="rId8"/>
          <a:stretch>
            <a:fillRect/>
          </a:stretch>
        </p:blipFill>
        <p:spPr>
          <a:xfrm>
            <a:off x="8941435" y="3390265"/>
            <a:ext cx="4810125" cy="2071370"/>
          </a:xfrm>
          <a:prstGeom prst="rect">
            <a:avLst/>
          </a:prstGeom>
        </p:spPr>
      </p:pic>
      <p:sp>
        <p:nvSpPr>
          <p:cNvPr id="4" name="Horizontal Scroll 3"/>
          <p:cNvSpPr/>
          <p:nvPr/>
        </p:nvSpPr>
        <p:spPr>
          <a:xfrm>
            <a:off x="5181600" y="5981700"/>
            <a:ext cx="7696200" cy="2895600"/>
          </a:xfrm>
          <a:prstGeom prst="horizontalScroll">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GB" altLang="en-US" sz="4400" b="1">
                <a:latin typeface="Times New Roman" panose="02020603050405020304" pitchFamily="18" charset="0"/>
                <a:cs typeface="Times New Roman" panose="02020603050405020304" pitchFamily="18" charset="0"/>
              </a:rPr>
              <a:t>Tác giả đã sử dụng khéo léo từ tượng thanh, tượng hình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3"/>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3"/>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1000" fill="hold"/>
                                        <p:tgtEl>
                                          <p:spTgt spid="100"/>
                                        </p:tgtEl>
                                        <p:attrNameLst>
                                          <p:attrName>ppt_w</p:attrName>
                                        </p:attrNameLst>
                                      </p:cBhvr>
                                      <p:tavLst>
                                        <p:tav tm="0">
                                          <p:val>
                                            <p:strVal val="#ppt_w+.3"/>
                                          </p:val>
                                        </p:tav>
                                        <p:tav tm="100000">
                                          <p:val>
                                            <p:strVal val="#ppt_w"/>
                                          </p:val>
                                        </p:tav>
                                      </p:tavLst>
                                    </p:anim>
                                    <p:anim calcmode="lin" valueType="num">
                                      <p:cBhvr>
                                        <p:cTn id="30" dur="1000" fill="hold"/>
                                        <p:tgtEl>
                                          <p:spTgt spid="100"/>
                                        </p:tgtEl>
                                        <p:attrNameLst>
                                          <p:attrName>ppt_h</p:attrName>
                                        </p:attrNameLst>
                                      </p:cBhvr>
                                      <p:tavLst>
                                        <p:tav tm="0">
                                          <p:val>
                                            <p:strVal val="#ppt_h"/>
                                          </p:val>
                                        </p:tav>
                                        <p:tav tm="100000">
                                          <p:val>
                                            <p:strVal val="#ppt_h"/>
                                          </p:val>
                                        </p:tav>
                                      </p:tavLst>
                                    </p:anim>
                                    <p:animEffect transition="in" filter="fade">
                                      <p:cBhvr>
                                        <p:cTn id="31" dur="1000"/>
                                        <p:tgtEl>
                                          <p:spTgt spid="100"/>
                                        </p:tgtEl>
                                      </p:cBhvr>
                                    </p:animEffect>
                                  </p:childTnLst>
                                </p:cTn>
                              </p:par>
                            </p:childTnLst>
                          </p:cTn>
                        </p:par>
                      </p:childTnLst>
                    </p:cTn>
                  </p:par>
                  <p:par>
                    <p:cTn id="32" fill="hold">
                      <p:stCondLst>
                        <p:cond delay="indefinite"/>
                      </p:stCondLst>
                      <p:childTnLst>
                        <p:par>
                          <p:cTn id="33" fill="hold">
                            <p:stCondLst>
                              <p:cond delay="0"/>
                            </p:stCondLst>
                            <p:childTnLst>
                              <p:par>
                                <p:cTn id="34" presetID="11" presetClass="exit" presetSubtype="0" fill="hold" grpId="1" nodeType="clickEffect">
                                  <p:stCondLst>
                                    <p:cond delay="0"/>
                                  </p:stCondLst>
                                  <p:childTnLst>
                                    <p:anim calcmode="discrete" valueType="str">
                                      <p:cBhvr>
                                        <p:cTn id="35" dur="1000"/>
                                        <p:tgtEl>
                                          <p:spTgt spid="19"/>
                                        </p:tgtEl>
                                        <p:attrNameLst>
                                          <p:attrName>style.visibility</p:attrName>
                                        </p:attrNameLst>
                                      </p:cBhvr>
                                      <p:tavLst>
                                        <p:tav tm="0">
                                          <p:val>
                                            <p:strVal val="hidden"/>
                                          </p:val>
                                        </p:tav>
                                        <p:tav tm="50000">
                                          <p:val>
                                            <p:strVal val="visible"/>
                                          </p:val>
                                        </p:tav>
                                      </p:tavLst>
                                    </p:anim>
                                    <p:set>
                                      <p:cBhvr>
                                        <p:cTn id="36" dur="1" fill="hold">
                                          <p:stCondLst>
                                            <p:cond delay="999"/>
                                          </p:stCondLst>
                                        </p:cTn>
                                        <p:tgtEl>
                                          <p:spTgt spid="19"/>
                                        </p:tgtEl>
                                        <p:attrNameLst>
                                          <p:attrName>style.visibility</p:attrName>
                                        </p:attrNameLst>
                                      </p:cBhvr>
                                      <p:to>
                                        <p:strVal val="hidden"/>
                                      </p:to>
                                    </p:set>
                                  </p:childTnLst>
                                </p:cTn>
                              </p:par>
                              <p:par>
                                <p:cTn id="37" presetID="11" presetClass="exit" presetSubtype="0" fill="hold" grpId="1" nodeType="withEffect">
                                  <p:stCondLst>
                                    <p:cond delay="0"/>
                                  </p:stCondLst>
                                  <p:childTnLst>
                                    <p:anim calcmode="discrete" valueType="str">
                                      <p:cBhvr>
                                        <p:cTn id="38" dur="1000"/>
                                        <p:tgtEl>
                                          <p:spTgt spid="23"/>
                                        </p:tgtEl>
                                        <p:attrNameLst>
                                          <p:attrName>style.visibility</p:attrName>
                                        </p:attrNameLst>
                                      </p:cBhvr>
                                      <p:tavLst>
                                        <p:tav tm="0">
                                          <p:val>
                                            <p:strVal val="hidden"/>
                                          </p:val>
                                        </p:tav>
                                        <p:tav tm="50000">
                                          <p:val>
                                            <p:strVal val="visible"/>
                                          </p:val>
                                        </p:tav>
                                      </p:tavLst>
                                    </p:anim>
                                    <p:set>
                                      <p:cBhvr>
                                        <p:cTn id="39" dur="1" fill="hold">
                                          <p:stCondLst>
                                            <p:cond delay="999"/>
                                          </p:stCondLst>
                                        </p:cTn>
                                        <p:tgtEl>
                                          <p:spTgt spid="23"/>
                                        </p:tgtEl>
                                        <p:attrNameLst>
                                          <p:attrName>style.visibility</p:attrName>
                                        </p:attrNameLst>
                                      </p:cBhvr>
                                      <p:to>
                                        <p:strVal val="hidden"/>
                                      </p:to>
                                    </p:set>
                                  </p:childTnLst>
                                </p:cTn>
                              </p:par>
                              <p:par>
                                <p:cTn id="40" presetID="11" presetClass="exit" presetSubtype="0" fill="hold" grpId="1" nodeType="withEffect">
                                  <p:stCondLst>
                                    <p:cond delay="0"/>
                                  </p:stCondLst>
                                  <p:childTnLst>
                                    <p:anim calcmode="discrete" valueType="str">
                                      <p:cBhvr>
                                        <p:cTn id="41" dur="1000"/>
                                        <p:tgtEl>
                                          <p:spTgt spid="100"/>
                                        </p:tgtEl>
                                        <p:attrNameLst>
                                          <p:attrName>style.visibility</p:attrName>
                                        </p:attrNameLst>
                                      </p:cBhvr>
                                      <p:tavLst>
                                        <p:tav tm="0">
                                          <p:val>
                                            <p:strVal val="hidden"/>
                                          </p:val>
                                        </p:tav>
                                        <p:tav tm="50000">
                                          <p:val>
                                            <p:strVal val="visible"/>
                                          </p:val>
                                        </p:tav>
                                      </p:tavLst>
                                    </p:anim>
                                    <p:set>
                                      <p:cBhvr>
                                        <p:cTn id="42" dur="1" fill="hold">
                                          <p:stCondLst>
                                            <p:cond delay="999"/>
                                          </p:stCondLst>
                                        </p:cTn>
                                        <p:tgtEl>
                                          <p:spTgt spid="10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9" grpId="0"/>
      <p:bldP spid="19" grpId="1"/>
      <p:bldP spid="23" grpId="0"/>
      <p:bldP spid="23" grpId="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5400000">
            <a:off x="3397885" y="5130800"/>
            <a:ext cx="3321050" cy="5395595"/>
          </a:xfrm>
          <a:prstGeom prst="rect">
            <a:avLst/>
          </a:prstGeom>
        </p:spPr>
      </p:pic>
      <p:pic>
        <p:nvPicPr>
          <p:cNvPr id="5" name="Picture 5"/>
          <p:cNvPicPr>
            <a:picLocks noChangeAspect="1"/>
          </p:cNvPicPr>
          <p:nvPr/>
        </p:nvPicPr>
        <p:blipFill>
          <a:blip r:embed="rId3"/>
          <a:srcRect t="8815" r="14475"/>
          <a:stretch>
            <a:fillRect/>
          </a:stretch>
        </p:blipFill>
        <p:spPr>
          <a:xfrm rot="-724068">
            <a:off x="12014684" y="5570790"/>
            <a:ext cx="6834286" cy="4857726"/>
          </a:xfrm>
          <a:prstGeom prst="rect">
            <a:avLst/>
          </a:prstGeom>
        </p:spPr>
      </p:pic>
      <p:pic>
        <p:nvPicPr>
          <p:cNvPr id="6" name="Picture 6"/>
          <p:cNvPicPr>
            <a:picLocks noChangeAspect="1"/>
          </p:cNvPicPr>
          <p:nvPr/>
        </p:nvPicPr>
        <p:blipFill>
          <a:blip r:embed="rId4"/>
          <a:srcRect/>
          <a:stretch>
            <a:fillRect/>
          </a:stretch>
        </p:blipFill>
        <p:spPr>
          <a:xfrm rot="769787">
            <a:off x="133350" y="6504940"/>
            <a:ext cx="5841365" cy="3914140"/>
          </a:xfrm>
          <a:prstGeom prst="rect">
            <a:avLst/>
          </a:prstGeom>
        </p:spPr>
      </p:pic>
      <p:pic>
        <p:nvPicPr>
          <p:cNvPr id="7" name="Picture 7"/>
          <p:cNvPicPr>
            <a:picLocks noChangeAspect="1"/>
          </p:cNvPicPr>
          <p:nvPr/>
        </p:nvPicPr>
        <p:blipFill>
          <a:blip r:embed="rId5"/>
          <a:srcRect l="10751" t="33751" r="20014"/>
          <a:stretch>
            <a:fillRect/>
          </a:stretch>
        </p:blipFill>
        <p:spPr>
          <a:xfrm rot="227264">
            <a:off x="73320" y="9668618"/>
            <a:ext cx="12509619" cy="2633434"/>
          </a:xfrm>
          <a:prstGeom prst="rect">
            <a:avLst/>
          </a:prstGeom>
        </p:spPr>
      </p:pic>
      <p:pic>
        <p:nvPicPr>
          <p:cNvPr id="8" name="Picture 8"/>
          <p:cNvPicPr>
            <a:picLocks noChangeAspect="1"/>
          </p:cNvPicPr>
          <p:nvPr/>
        </p:nvPicPr>
        <p:blipFill>
          <a:blip r:embed="rId6"/>
          <a:srcRect/>
          <a:stretch>
            <a:fillRect/>
          </a:stretch>
        </p:blipFill>
        <p:spPr>
          <a:xfrm rot="-239065">
            <a:off x="9536673" y="9346018"/>
            <a:ext cx="10628023" cy="2072465"/>
          </a:xfrm>
          <a:prstGeom prst="rect">
            <a:avLst/>
          </a:prstGeom>
        </p:spPr>
      </p:pic>
      <p:pic>
        <p:nvPicPr>
          <p:cNvPr id="18" name="Picture 2"/>
          <p:cNvPicPr>
            <a:picLocks noChangeAspect="1"/>
          </p:cNvPicPr>
          <p:nvPr/>
        </p:nvPicPr>
        <p:blipFill>
          <a:blip r:embed="rId7"/>
          <a:srcRect l="29254" t="5141" r="9934"/>
          <a:stretch>
            <a:fillRect/>
          </a:stretch>
        </p:blipFill>
        <p:spPr>
          <a:xfrm>
            <a:off x="13182600" y="668655"/>
            <a:ext cx="5128260" cy="5333365"/>
          </a:xfrm>
          <a:prstGeom prst="rect">
            <a:avLst/>
          </a:prstGeom>
        </p:spPr>
      </p:pic>
      <p:pic>
        <p:nvPicPr>
          <p:cNvPr id="19" name="Picture 3"/>
          <p:cNvPicPr>
            <a:picLocks noChangeAspect="1"/>
          </p:cNvPicPr>
          <p:nvPr/>
        </p:nvPicPr>
        <p:blipFill>
          <a:blip r:embed="rId6"/>
          <a:srcRect/>
          <a:stretch>
            <a:fillRect/>
          </a:stretch>
        </p:blipFill>
        <p:spPr>
          <a:xfrm>
            <a:off x="12954157" y="-114547"/>
            <a:ext cx="9058721" cy="1766451"/>
          </a:xfrm>
          <a:prstGeom prst="rect">
            <a:avLst/>
          </a:prstGeom>
        </p:spPr>
      </p:pic>
      <p:pic>
        <p:nvPicPr>
          <p:cNvPr id="20" name="Picture 6"/>
          <p:cNvPicPr>
            <a:picLocks noChangeAspect="1"/>
          </p:cNvPicPr>
          <p:nvPr/>
        </p:nvPicPr>
        <p:blipFill>
          <a:blip r:embed="rId5"/>
          <a:srcRect/>
          <a:stretch>
            <a:fillRect/>
          </a:stretch>
        </p:blipFill>
        <p:spPr>
          <a:xfrm rot="513745">
            <a:off x="11348444" y="5330910"/>
            <a:ext cx="8867109" cy="1950764"/>
          </a:xfrm>
          <a:prstGeom prst="rect">
            <a:avLst/>
          </a:prstGeom>
        </p:spPr>
      </p:pic>
      <p:sp>
        <p:nvSpPr>
          <p:cNvPr id="100" name="Text Box 99"/>
          <p:cNvSpPr txBox="1"/>
          <p:nvPr/>
        </p:nvSpPr>
        <p:spPr>
          <a:xfrm>
            <a:off x="434772" y="1843786"/>
            <a:ext cx="11668125" cy="4093428"/>
          </a:xfrm>
          <a:prstGeom prst="rect">
            <a:avLst/>
          </a:prstGeom>
          <a:noFill/>
          <a:ln w="9525">
            <a:noFill/>
          </a:ln>
        </p:spPr>
        <p:txBody>
          <a:bodyPr wrap="square">
            <a:spAutoFit/>
          </a:bodyPr>
          <a:lstStyle/>
          <a:p>
            <a:pPr marL="0" lvl="0" algn="l" eaLnBrk="1" hangingPunct="1">
              <a:spcBef>
                <a:spcPct val="50000"/>
              </a:spcBef>
              <a:buClrTx/>
              <a:buSzTx/>
              <a:buFontTx/>
              <a:buNone/>
            </a:pPr>
            <a:r>
              <a:rPr lang="en-US" sz="4000" b="1">
                <a:latin typeface="Times New Roman" panose="02020603050405020304" pitchFamily="18" charset="0"/>
                <a:cs typeface="Times New Roman" panose="02020603050405020304" pitchFamily="18" charset="0"/>
              </a:rPr>
              <a:t>- Lá đào, lá na, lá sói vẫy tay run rẩy.</a:t>
            </a:r>
          </a:p>
          <a:p>
            <a:pPr marL="0" lvl="0" algn="l" eaLnBrk="1" hangingPunct="1">
              <a:spcBef>
                <a:spcPct val="50000"/>
              </a:spcBef>
              <a:buClrTx/>
              <a:buSzTx/>
              <a:buFontTx/>
              <a:buNone/>
            </a:pPr>
            <a:r>
              <a:rPr lang="en-US" sz="4000" b="1">
                <a:latin typeface="Times New Roman" panose="02020603050405020304" pitchFamily="18" charset="0"/>
                <a:cs typeface="Times New Roman" panose="02020603050405020304" pitchFamily="18" charset="0"/>
              </a:rPr>
              <a:t>- Con gà trống ướt lướt thướt…</a:t>
            </a:r>
          </a:p>
          <a:p>
            <a:pPr marL="0" lvl="0" algn="l" eaLnBrk="1" hangingPunct="1">
              <a:spcBef>
                <a:spcPct val="50000"/>
              </a:spcBef>
              <a:buClrTx/>
              <a:buSzTx/>
              <a:buFontTx/>
              <a:buNone/>
            </a:pPr>
            <a:r>
              <a:rPr lang="en-US" sz="4000" b="1">
                <a:latin typeface="Times New Roman" panose="02020603050405020304" pitchFamily="18" charset="0"/>
                <a:cs typeface="Times New Roman" panose="02020603050405020304" pitchFamily="18" charset="0"/>
              </a:rPr>
              <a:t>- Nước chảy đỏ ngòm, …</a:t>
            </a:r>
          </a:p>
          <a:p>
            <a:pPr marL="0" lvl="0" algn="l" eaLnBrk="1" hangingPunct="1">
              <a:spcBef>
                <a:spcPct val="50000"/>
              </a:spcBef>
              <a:buClrTx/>
              <a:buSzTx/>
              <a:buFontTx/>
              <a:buNone/>
            </a:pPr>
            <a:r>
              <a:rPr lang="en-US"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sym typeface="+mn-ea"/>
              </a:rPr>
              <a:t>Cuối cơn mưa, vòm trời tối thẫm vang lên một hồi ục ục ì ầm những tiếng sấm của mưa mới đầu mùa.</a:t>
            </a:r>
            <a:endParaRPr lang="en-US" sz="4000" b="1">
              <a:latin typeface="Times New Roman" panose="02020603050405020304" pitchFamily="18" charset="0"/>
              <a:cs typeface="Times New Roman" panose="02020603050405020304" pitchFamily="18" charset="0"/>
            </a:endParaRPr>
          </a:p>
        </p:txBody>
      </p:sp>
      <p:pic>
        <p:nvPicPr>
          <p:cNvPr id="2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0000">
            <a:off x="8550275" y="130175"/>
            <a:ext cx="2174875" cy="2174875"/>
          </a:xfrm>
          <a:prstGeom prst="rect">
            <a:avLst/>
          </a:prstGeom>
        </p:spPr>
      </p:pic>
      <p:pic>
        <p:nvPicPr>
          <p:cNvPr id="22"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0000">
            <a:off x="1489935" y="1096707"/>
            <a:ext cx="7030720" cy="819785"/>
          </a:xfrm>
          <a:prstGeom prst="rect">
            <a:avLst/>
          </a:prstGeom>
        </p:spPr>
      </p:pic>
      <p:pic>
        <p:nvPicPr>
          <p:cNvPr id="23" name="Picture 22"/>
          <p:cNvPicPr>
            <a:picLocks noChangeAspect="1"/>
          </p:cNvPicPr>
          <p:nvPr/>
        </p:nvPicPr>
        <p:blipFill>
          <a:blip r:embed="rId10"/>
          <a:stretch>
            <a:fillRect/>
          </a:stretch>
        </p:blipFill>
        <p:spPr>
          <a:xfrm>
            <a:off x="2971800" y="-114300"/>
            <a:ext cx="5172075" cy="19335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checkerboard(across)">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TotalTime>
  <Words>977</Words>
  <Application>Microsoft Office PowerPoint</Application>
  <PresentationFormat>Custom</PresentationFormat>
  <Paragraphs>99</Paragraphs>
  <Slides>21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Calibri</vt:lpstr>
      <vt:lpstr>Arial</vt:lpstr>
      <vt:lpstr>iCiel Pony</vt:lpstr>
      <vt:lpstr>SVN-Shintia Script</vt:lpstr>
      <vt:lpstr>Muli Regular</vt:lpstr>
      <vt:lpstr>Times New Roman</vt:lpstr>
      <vt:lpstr>Muli Extra Light</vt:lpstr>
      <vt:lpstr>Muli Bold Bold Italics</vt:lpstr>
      <vt:lpstr>#9Slide03 IcielUni Sans Heavy</vt:lpstr>
      <vt:lpstr>SVN-Steady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cảnh 5 (Tuần 3-Tiết 1)</dc:title>
  <dc:subject>9Slide.vn</dc:subject>
  <dc:creator>HP</dc:creator>
  <dc:description>9Slide.vn</dc:description>
  <cp:lastModifiedBy>9Slide</cp:lastModifiedBy>
  <cp:revision>21</cp:revision>
  <dcterms:created xsi:type="dcterms:W3CDTF">2006-08-16T00:00:00Z</dcterms:created>
  <dcterms:modified xsi:type="dcterms:W3CDTF">2021-09-18T05:22:10Z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7687CB7F799C49DCB2F3135E9C336DEC</vt:lpwstr>
  </property>
  <property fmtid="{D5CDD505-2E9C-101B-9397-08002B2CF9AE}" pid="3" name="KSOProductBuildVer">
    <vt:lpwstr>2057-11.2.0.10296</vt:lpwstr>
  </property>
</Properties>
</file>